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6" r:id="rId1"/>
  </p:sldMasterIdLst>
  <p:notesMasterIdLst>
    <p:notesMasterId r:id="rId27"/>
  </p:notesMasterIdLst>
  <p:handoutMasterIdLst>
    <p:handoutMasterId r:id="rId28"/>
  </p:handoutMasterIdLst>
  <p:sldIdLst>
    <p:sldId id="285" r:id="rId2"/>
    <p:sldId id="338" r:id="rId3"/>
    <p:sldId id="339" r:id="rId4"/>
    <p:sldId id="340" r:id="rId5"/>
    <p:sldId id="341" r:id="rId6"/>
    <p:sldId id="335" r:id="rId7"/>
    <p:sldId id="336" r:id="rId8"/>
    <p:sldId id="288" r:id="rId9"/>
    <p:sldId id="315" r:id="rId10"/>
    <p:sldId id="319" r:id="rId11"/>
    <p:sldId id="312" r:id="rId12"/>
    <p:sldId id="337" r:id="rId13"/>
    <p:sldId id="347" r:id="rId14"/>
    <p:sldId id="350" r:id="rId15"/>
    <p:sldId id="349" r:id="rId16"/>
    <p:sldId id="348" r:id="rId17"/>
    <p:sldId id="352" r:id="rId18"/>
    <p:sldId id="355" r:id="rId19"/>
    <p:sldId id="345" r:id="rId20"/>
    <p:sldId id="316" r:id="rId21"/>
    <p:sldId id="317" r:id="rId22"/>
    <p:sldId id="318" r:id="rId23"/>
    <p:sldId id="270" r:id="rId24"/>
    <p:sldId id="271" r:id="rId25"/>
    <p:sldId id="278" r:id="rId26"/>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Franklin Gothic Medium" pitchFamily="34" charset="0"/>
        <a:ea typeface="+mn-ea"/>
        <a:cs typeface="+mn-cs"/>
      </a:defRPr>
    </a:lvl1pPr>
    <a:lvl2pPr marL="457200" algn="l" rtl="0" eaLnBrk="0" fontAlgn="base" hangingPunct="0">
      <a:spcBef>
        <a:spcPct val="0"/>
      </a:spcBef>
      <a:spcAft>
        <a:spcPct val="0"/>
      </a:spcAft>
      <a:defRPr kern="1200">
        <a:solidFill>
          <a:schemeClr val="tx1"/>
        </a:solidFill>
        <a:latin typeface="Franklin Gothic Medium" pitchFamily="34" charset="0"/>
        <a:ea typeface="+mn-ea"/>
        <a:cs typeface="+mn-cs"/>
      </a:defRPr>
    </a:lvl2pPr>
    <a:lvl3pPr marL="914400" algn="l" rtl="0" eaLnBrk="0" fontAlgn="base" hangingPunct="0">
      <a:spcBef>
        <a:spcPct val="0"/>
      </a:spcBef>
      <a:spcAft>
        <a:spcPct val="0"/>
      </a:spcAft>
      <a:defRPr kern="1200">
        <a:solidFill>
          <a:schemeClr val="tx1"/>
        </a:solidFill>
        <a:latin typeface="Franklin Gothic Medium" pitchFamily="34" charset="0"/>
        <a:ea typeface="+mn-ea"/>
        <a:cs typeface="+mn-cs"/>
      </a:defRPr>
    </a:lvl3pPr>
    <a:lvl4pPr marL="1371600" algn="l" rtl="0" eaLnBrk="0" fontAlgn="base" hangingPunct="0">
      <a:spcBef>
        <a:spcPct val="0"/>
      </a:spcBef>
      <a:spcAft>
        <a:spcPct val="0"/>
      </a:spcAft>
      <a:defRPr kern="1200">
        <a:solidFill>
          <a:schemeClr val="tx1"/>
        </a:solidFill>
        <a:latin typeface="Franklin Gothic Medium" pitchFamily="34" charset="0"/>
        <a:ea typeface="+mn-ea"/>
        <a:cs typeface="+mn-cs"/>
      </a:defRPr>
    </a:lvl4pPr>
    <a:lvl5pPr marL="1828800" algn="l" rtl="0" eaLnBrk="0" fontAlgn="base" hangingPunct="0">
      <a:spcBef>
        <a:spcPct val="0"/>
      </a:spcBef>
      <a:spcAft>
        <a:spcPct val="0"/>
      </a:spcAft>
      <a:defRPr kern="1200">
        <a:solidFill>
          <a:schemeClr val="tx1"/>
        </a:solidFill>
        <a:latin typeface="Franklin Gothic Medium" pitchFamily="34" charset="0"/>
        <a:ea typeface="+mn-ea"/>
        <a:cs typeface="+mn-cs"/>
      </a:defRPr>
    </a:lvl5pPr>
    <a:lvl6pPr marL="2286000" algn="l" defTabSz="914400" rtl="0" eaLnBrk="1" latinLnBrk="0" hangingPunct="1">
      <a:defRPr kern="1200">
        <a:solidFill>
          <a:schemeClr val="tx1"/>
        </a:solidFill>
        <a:latin typeface="Franklin Gothic Medium" pitchFamily="34" charset="0"/>
        <a:ea typeface="+mn-ea"/>
        <a:cs typeface="+mn-cs"/>
      </a:defRPr>
    </a:lvl6pPr>
    <a:lvl7pPr marL="2743200" algn="l" defTabSz="914400" rtl="0" eaLnBrk="1" latinLnBrk="0" hangingPunct="1">
      <a:defRPr kern="1200">
        <a:solidFill>
          <a:schemeClr val="tx1"/>
        </a:solidFill>
        <a:latin typeface="Franklin Gothic Medium" pitchFamily="34" charset="0"/>
        <a:ea typeface="+mn-ea"/>
        <a:cs typeface="+mn-cs"/>
      </a:defRPr>
    </a:lvl7pPr>
    <a:lvl8pPr marL="3200400" algn="l" defTabSz="914400" rtl="0" eaLnBrk="1" latinLnBrk="0" hangingPunct="1">
      <a:defRPr kern="1200">
        <a:solidFill>
          <a:schemeClr val="tx1"/>
        </a:solidFill>
        <a:latin typeface="Franklin Gothic Medium" pitchFamily="34" charset="0"/>
        <a:ea typeface="+mn-ea"/>
        <a:cs typeface="+mn-cs"/>
      </a:defRPr>
    </a:lvl8pPr>
    <a:lvl9pPr marL="3657600" algn="l" defTabSz="914400" rtl="0" eaLnBrk="1" latinLnBrk="0" hangingPunct="1">
      <a:defRPr kern="1200">
        <a:solidFill>
          <a:schemeClr val="tx1"/>
        </a:solidFill>
        <a:latin typeface="Franklin Gothic Medium"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96600"/>
    <a:srgbClr val="FF9900"/>
    <a:srgbClr val="663300"/>
    <a:srgbClr val="894400"/>
    <a:srgbClr val="A45100"/>
    <a:srgbClr val="B75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64" autoAdjust="0"/>
    <p:restoredTop sz="94660"/>
  </p:normalViewPr>
  <p:slideViewPr>
    <p:cSldViewPr>
      <p:cViewPr>
        <p:scale>
          <a:sx n="107" d="100"/>
          <a:sy n="107" d="100"/>
        </p:scale>
        <p:origin x="-7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rAngAx val="0"/>
      <c:perspective val="0"/>
    </c:view3D>
    <c:floor>
      <c:thickness val="0"/>
    </c:floor>
    <c:sideWall>
      <c:thickness val="0"/>
    </c:sideWall>
    <c:backWall>
      <c:thickness val="0"/>
    </c:backWall>
    <c:plotArea>
      <c:layout>
        <c:manualLayout>
          <c:layoutTarget val="inner"/>
          <c:xMode val="edge"/>
          <c:yMode val="edge"/>
          <c:x val="0.23945409429280398"/>
          <c:y val="0.17772511848341233"/>
          <c:w val="0.52233250620347393"/>
          <c:h val="0.39573459715639808"/>
        </c:manualLayout>
      </c:layout>
      <c:pie3DChart>
        <c:varyColors val="1"/>
        <c:ser>
          <c:idx val="0"/>
          <c:order val="0"/>
          <c:tx>
            <c:strRef>
              <c:f>Sheet1!$A$2</c:f>
              <c:strCache>
                <c:ptCount val="1"/>
              </c:strCache>
            </c:strRef>
          </c:tx>
          <c:spPr>
            <a:solidFill>
              <a:schemeClr val="accent1"/>
            </a:solidFill>
            <a:ln w="25253">
              <a:noFill/>
            </a:ln>
          </c:spPr>
          <c:dPt>
            <c:idx val="0"/>
            <c:bubble3D val="0"/>
          </c:dPt>
          <c:dPt>
            <c:idx val="1"/>
            <c:bubble3D val="0"/>
            <c:spPr>
              <a:solidFill>
                <a:schemeClr val="accent2"/>
              </a:solidFill>
              <a:ln w="25253">
                <a:noFill/>
              </a:ln>
            </c:spPr>
          </c:dPt>
          <c:dPt>
            <c:idx val="2"/>
            <c:bubble3D val="0"/>
            <c:spPr>
              <a:solidFill>
                <a:schemeClr val="hlink"/>
              </a:solidFill>
              <a:ln w="25253">
                <a:noFill/>
              </a:ln>
            </c:spPr>
          </c:dPt>
          <c:dLbls>
            <c:dLbl>
              <c:idx val="0"/>
              <c:layout/>
              <c:tx>
                <c:rich>
                  <a:bodyPr/>
                  <a:lstStyle/>
                  <a:p>
                    <a:r>
                      <a:rPr lang="en-US" smtClean="0"/>
                      <a:t>50</a:t>
                    </a:r>
                    <a:endParaRPr lang="en-US"/>
                  </a:p>
                </c:rich>
              </c:tx>
              <c:showLegendKey val="0"/>
              <c:showVal val="0"/>
              <c:showCatName val="0"/>
              <c:showSerName val="0"/>
              <c:showPercent val="1"/>
              <c:showBubbleSize val="0"/>
            </c:dLbl>
            <c:dLbl>
              <c:idx val="1"/>
              <c:layout/>
              <c:tx>
                <c:rich>
                  <a:bodyPr/>
                  <a:lstStyle/>
                  <a:p>
                    <a:r>
                      <a:rPr lang="en-US" smtClean="0"/>
                      <a:t>46</a:t>
                    </a:r>
                    <a:endParaRPr lang="en-US"/>
                  </a:p>
                </c:rich>
              </c:tx>
              <c:showLegendKey val="0"/>
              <c:showVal val="0"/>
              <c:showCatName val="0"/>
              <c:showSerName val="0"/>
              <c:showPercent val="1"/>
              <c:showBubbleSize val="0"/>
            </c:dLbl>
            <c:dLbl>
              <c:idx val="2"/>
              <c:layout/>
              <c:tx>
                <c:rich>
                  <a:bodyPr/>
                  <a:lstStyle/>
                  <a:p>
                    <a:r>
                      <a:rPr lang="en-US" dirty="0" smtClean="0"/>
                      <a:t>27</a:t>
                    </a:r>
                    <a:endParaRPr lang="en-US" dirty="0"/>
                  </a:p>
                </c:rich>
              </c:tx>
              <c:showLegendKey val="0"/>
              <c:showVal val="0"/>
              <c:showCatName val="0"/>
              <c:showSerName val="0"/>
              <c:showPercent val="1"/>
              <c:showBubbleSize val="0"/>
            </c:dLbl>
            <c:numFmt formatCode="0%" sourceLinked="0"/>
            <c:spPr>
              <a:noFill/>
              <a:ln w="25253">
                <a:noFill/>
              </a:ln>
            </c:spPr>
            <c:txPr>
              <a:bodyPr/>
              <a:lstStyle/>
              <a:p>
                <a:pPr>
                  <a:defRPr sz="1790" b="1" i="0" u="none" strike="noStrike" baseline="0">
                    <a:solidFill>
                      <a:schemeClr val="tx1"/>
                    </a:solidFill>
                    <a:latin typeface="Times New Roman"/>
                    <a:ea typeface="Times New Roman"/>
                    <a:cs typeface="Times New Roman"/>
                  </a:defRPr>
                </a:pPr>
                <a:endParaRPr lang="en-US"/>
              </a:p>
            </c:txPr>
            <c:showLegendKey val="0"/>
            <c:showVal val="0"/>
            <c:showCatName val="0"/>
            <c:showSerName val="0"/>
            <c:showPercent val="1"/>
            <c:showBubbleSize val="0"/>
            <c:showLeaderLines val="1"/>
          </c:dLbls>
          <c:cat>
            <c:strRef>
              <c:f>Sheet1!$B$1:$D$1</c:f>
              <c:strCache>
                <c:ptCount val="3"/>
                <c:pt idx="0">
                  <c:v>General Education Requirements (50)</c:v>
                </c:pt>
                <c:pt idx="1">
                  <c:v> Psychology Major Requirements (46)</c:v>
                </c:pt>
                <c:pt idx="2">
                  <c:v>Free Electives (27)</c:v>
                </c:pt>
              </c:strCache>
            </c:strRef>
          </c:cat>
          <c:val>
            <c:numRef>
              <c:f>Sheet1!$B$2:$D$2</c:f>
              <c:numCache>
                <c:formatCode>General</c:formatCode>
                <c:ptCount val="3"/>
                <c:pt idx="0">
                  <c:v>50</c:v>
                </c:pt>
                <c:pt idx="1">
                  <c:v>46</c:v>
                </c:pt>
                <c:pt idx="2">
                  <c:v>27</c:v>
                </c:pt>
              </c:numCache>
            </c:numRef>
          </c:val>
        </c:ser>
        <c:ser>
          <c:idx val="1"/>
          <c:order val="1"/>
          <c:tx>
            <c:strRef>
              <c:f>Sheet1!$A$3</c:f>
              <c:strCache>
                <c:ptCount val="1"/>
              </c:strCache>
            </c:strRef>
          </c:tx>
          <c:spPr>
            <a:solidFill>
              <a:schemeClr val="accent2"/>
            </a:solidFill>
            <a:ln w="12627">
              <a:solidFill>
                <a:schemeClr val="tx1"/>
              </a:solidFill>
              <a:prstDash val="solid"/>
            </a:ln>
          </c:spPr>
          <c:dPt>
            <c:idx val="0"/>
            <c:bubble3D val="0"/>
            <c:spPr>
              <a:solidFill>
                <a:schemeClr val="accent1"/>
              </a:solidFill>
              <a:ln w="12627">
                <a:solidFill>
                  <a:schemeClr val="tx1"/>
                </a:solidFill>
                <a:prstDash val="solid"/>
              </a:ln>
            </c:spPr>
          </c:dPt>
          <c:dPt>
            <c:idx val="1"/>
            <c:bubble3D val="0"/>
          </c:dPt>
          <c:dPt>
            <c:idx val="2"/>
            <c:bubble3D val="0"/>
            <c:spPr>
              <a:solidFill>
                <a:schemeClr val="hlink"/>
              </a:solidFill>
              <a:ln w="12627">
                <a:solidFill>
                  <a:schemeClr val="tx1"/>
                </a:solidFill>
                <a:prstDash val="solid"/>
              </a:ln>
            </c:spPr>
          </c:dPt>
          <c:cat>
            <c:strRef>
              <c:f>Sheet1!$B$1:$D$1</c:f>
              <c:strCache>
                <c:ptCount val="3"/>
                <c:pt idx="0">
                  <c:v>General Education Requirements (50)</c:v>
                </c:pt>
                <c:pt idx="1">
                  <c:v> Psychology Major Requirements (46)</c:v>
                </c:pt>
                <c:pt idx="2">
                  <c:v>Free Electives (27)</c:v>
                </c:pt>
              </c:strCache>
            </c:strRef>
          </c:cat>
          <c:val>
            <c:numRef>
              <c:f>Sheet1!$B$3:$D$3</c:f>
              <c:numCache>
                <c:formatCode>General</c:formatCode>
                <c:ptCount val="3"/>
              </c:numCache>
            </c:numRef>
          </c:val>
        </c:ser>
        <c:dLbls>
          <c:showLegendKey val="0"/>
          <c:showVal val="0"/>
          <c:showCatName val="0"/>
          <c:showSerName val="0"/>
          <c:showPercent val="0"/>
          <c:showBubbleSize val="0"/>
          <c:showLeaderLines val="1"/>
        </c:dLbls>
      </c:pie3DChart>
      <c:spPr>
        <a:noFill/>
        <a:ln w="25253">
          <a:noFill/>
        </a:ln>
      </c:spPr>
    </c:plotArea>
    <c:legend>
      <c:legendPos val="b"/>
      <c:layout>
        <c:manualLayout>
          <c:xMode val="edge"/>
          <c:yMode val="edge"/>
          <c:x val="0.20099255583126552"/>
          <c:y val="0.72511848341232232"/>
          <c:w val="0.70967741935483875"/>
          <c:h val="0.24170616113744076"/>
        </c:manualLayout>
      </c:layout>
      <c:overlay val="0"/>
      <c:spPr>
        <a:noFill/>
        <a:ln w="3157">
          <a:solidFill>
            <a:schemeClr val="tx1"/>
          </a:solidFill>
          <a:prstDash val="solid"/>
        </a:ln>
      </c:spPr>
      <c:txPr>
        <a:bodyPr/>
        <a:lstStyle/>
        <a:p>
          <a:pPr>
            <a:defRPr sz="1645" b="1" i="0" u="none" strike="noStrike" baseline="0">
              <a:solidFill>
                <a:schemeClr val="tx1"/>
              </a:solidFill>
              <a:latin typeface="Arial"/>
              <a:ea typeface="Arial"/>
              <a:cs typeface="Arial"/>
            </a:defRPr>
          </a:pPr>
          <a:endParaRPr lang="en-US"/>
        </a:p>
      </c:txPr>
    </c:legend>
    <c:plotVisOnly val="1"/>
    <c:dispBlanksAs val="zero"/>
    <c:showDLblsOverMax val="0"/>
  </c:chart>
  <c:spPr>
    <a:noFill/>
    <a:ln>
      <a:noFill/>
    </a:ln>
  </c:spPr>
  <c:txPr>
    <a:bodyPr/>
    <a:lstStyle/>
    <a:p>
      <a:pPr>
        <a:defRPr sz="1790" b="1"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rAngAx val="0"/>
      <c:perspective val="0"/>
    </c:view3D>
    <c:floor>
      <c:thickness val="0"/>
    </c:floor>
    <c:sideWall>
      <c:thickness val="0"/>
    </c:sideWall>
    <c:backWall>
      <c:thickness val="0"/>
    </c:backWall>
    <c:plotArea>
      <c:layout>
        <c:manualLayout>
          <c:layoutTarget val="inner"/>
          <c:xMode val="edge"/>
          <c:yMode val="edge"/>
          <c:x val="0.23945409429280398"/>
          <c:y val="0.17772511848341233"/>
          <c:w val="0.52233250620347393"/>
          <c:h val="0.39573459715639808"/>
        </c:manualLayout>
      </c:layout>
      <c:pie3DChart>
        <c:varyColors val="1"/>
        <c:ser>
          <c:idx val="0"/>
          <c:order val="0"/>
          <c:tx>
            <c:strRef>
              <c:f>Sheet1!$A$2</c:f>
              <c:strCache>
                <c:ptCount val="1"/>
              </c:strCache>
            </c:strRef>
          </c:tx>
          <c:spPr>
            <a:solidFill>
              <a:schemeClr val="accent1"/>
            </a:solidFill>
            <a:ln w="25253">
              <a:noFill/>
            </a:ln>
          </c:spPr>
          <c:dPt>
            <c:idx val="0"/>
            <c:bubble3D val="0"/>
          </c:dPt>
          <c:dPt>
            <c:idx val="1"/>
            <c:bubble3D val="0"/>
            <c:spPr>
              <a:solidFill>
                <a:schemeClr val="accent2"/>
              </a:solidFill>
              <a:ln w="25253">
                <a:noFill/>
              </a:ln>
            </c:spPr>
          </c:dPt>
          <c:dPt>
            <c:idx val="2"/>
            <c:bubble3D val="0"/>
            <c:spPr>
              <a:solidFill>
                <a:schemeClr val="hlink"/>
              </a:solidFill>
              <a:ln w="25253">
                <a:noFill/>
              </a:ln>
            </c:spPr>
          </c:dPt>
          <c:dLbls>
            <c:dLbl>
              <c:idx val="0"/>
              <c:layout/>
              <c:tx>
                <c:rich>
                  <a:bodyPr/>
                  <a:lstStyle/>
                  <a:p>
                    <a:r>
                      <a:rPr lang="en-US" smtClean="0"/>
                      <a:t>47</a:t>
                    </a:r>
                    <a:endParaRPr lang="en-US"/>
                  </a:p>
                </c:rich>
              </c:tx>
              <c:showLegendKey val="0"/>
              <c:showVal val="0"/>
              <c:showCatName val="0"/>
              <c:showSerName val="0"/>
              <c:showPercent val="1"/>
              <c:showBubbleSize val="0"/>
            </c:dLbl>
            <c:dLbl>
              <c:idx val="1"/>
              <c:layout/>
              <c:tx>
                <c:rich>
                  <a:bodyPr/>
                  <a:lstStyle/>
                  <a:p>
                    <a:r>
                      <a:rPr lang="en-US" smtClean="0"/>
                      <a:t>61-63</a:t>
                    </a:r>
                    <a:endParaRPr lang="en-US"/>
                  </a:p>
                </c:rich>
              </c:tx>
              <c:showLegendKey val="0"/>
              <c:showVal val="0"/>
              <c:showCatName val="0"/>
              <c:showSerName val="0"/>
              <c:showPercent val="1"/>
              <c:showBubbleSize val="0"/>
            </c:dLbl>
            <c:dLbl>
              <c:idx val="2"/>
              <c:layout/>
              <c:tx>
                <c:rich>
                  <a:bodyPr/>
                  <a:lstStyle/>
                  <a:p>
                    <a:r>
                      <a:rPr lang="en-US" smtClean="0"/>
                      <a:t>13-15</a:t>
                    </a:r>
                    <a:endParaRPr lang="en-US"/>
                  </a:p>
                </c:rich>
              </c:tx>
              <c:showLegendKey val="0"/>
              <c:showVal val="0"/>
              <c:showCatName val="0"/>
              <c:showSerName val="0"/>
              <c:showPercent val="1"/>
              <c:showBubbleSize val="0"/>
            </c:dLbl>
            <c:numFmt formatCode="0%" sourceLinked="0"/>
            <c:spPr>
              <a:noFill/>
              <a:ln w="25253">
                <a:noFill/>
              </a:ln>
            </c:spPr>
            <c:txPr>
              <a:bodyPr/>
              <a:lstStyle/>
              <a:p>
                <a:pPr>
                  <a:defRPr sz="1790" b="1" i="0" u="none" strike="noStrike" baseline="0">
                    <a:solidFill>
                      <a:schemeClr val="tx1"/>
                    </a:solidFill>
                    <a:latin typeface="Times New Roman"/>
                    <a:ea typeface="Times New Roman"/>
                    <a:cs typeface="Times New Roman"/>
                  </a:defRPr>
                </a:pPr>
                <a:endParaRPr lang="en-US"/>
              </a:p>
            </c:txPr>
            <c:showLegendKey val="0"/>
            <c:showVal val="0"/>
            <c:showCatName val="0"/>
            <c:showSerName val="0"/>
            <c:showPercent val="1"/>
            <c:showBubbleSize val="0"/>
            <c:showLeaderLines val="1"/>
          </c:dLbls>
          <c:cat>
            <c:strRef>
              <c:f>Sheet1!$B$1:$D$1</c:f>
              <c:strCache>
                <c:ptCount val="3"/>
                <c:pt idx="0">
                  <c:v>General Education Requirements (47)</c:v>
                </c:pt>
                <c:pt idx="1">
                  <c:v>Biospychology Major (61-63)</c:v>
                </c:pt>
                <c:pt idx="2">
                  <c:v>Free Electives (13-15)</c:v>
                </c:pt>
              </c:strCache>
            </c:strRef>
          </c:cat>
          <c:val>
            <c:numRef>
              <c:f>Sheet1!$B$2:$D$2</c:f>
              <c:numCache>
                <c:formatCode>General</c:formatCode>
                <c:ptCount val="3"/>
                <c:pt idx="0">
                  <c:v>47</c:v>
                </c:pt>
                <c:pt idx="1">
                  <c:v>62</c:v>
                </c:pt>
                <c:pt idx="2">
                  <c:v>14</c:v>
                </c:pt>
              </c:numCache>
            </c:numRef>
          </c:val>
        </c:ser>
        <c:ser>
          <c:idx val="1"/>
          <c:order val="1"/>
          <c:tx>
            <c:strRef>
              <c:f>Sheet1!$A$3</c:f>
              <c:strCache>
                <c:ptCount val="1"/>
              </c:strCache>
            </c:strRef>
          </c:tx>
          <c:spPr>
            <a:solidFill>
              <a:schemeClr val="accent2"/>
            </a:solidFill>
            <a:ln w="12627">
              <a:solidFill>
                <a:schemeClr val="tx1"/>
              </a:solidFill>
              <a:prstDash val="solid"/>
            </a:ln>
          </c:spPr>
          <c:dPt>
            <c:idx val="0"/>
            <c:bubble3D val="0"/>
            <c:spPr>
              <a:solidFill>
                <a:schemeClr val="accent1"/>
              </a:solidFill>
              <a:ln w="12627">
                <a:solidFill>
                  <a:schemeClr val="tx1"/>
                </a:solidFill>
                <a:prstDash val="solid"/>
              </a:ln>
            </c:spPr>
          </c:dPt>
          <c:dPt>
            <c:idx val="1"/>
            <c:bubble3D val="0"/>
          </c:dPt>
          <c:dPt>
            <c:idx val="2"/>
            <c:bubble3D val="0"/>
            <c:spPr>
              <a:solidFill>
                <a:schemeClr val="hlink"/>
              </a:solidFill>
              <a:ln w="12627">
                <a:solidFill>
                  <a:schemeClr val="tx1"/>
                </a:solidFill>
                <a:prstDash val="solid"/>
              </a:ln>
            </c:spPr>
          </c:dPt>
          <c:cat>
            <c:strRef>
              <c:f>Sheet1!$B$1:$D$1</c:f>
              <c:strCache>
                <c:ptCount val="3"/>
                <c:pt idx="0">
                  <c:v>General Education Requirements (47)</c:v>
                </c:pt>
                <c:pt idx="1">
                  <c:v>Biospychology Major (61-63)</c:v>
                </c:pt>
                <c:pt idx="2">
                  <c:v>Free Electives (13-15)</c:v>
                </c:pt>
              </c:strCache>
            </c:strRef>
          </c:cat>
          <c:val>
            <c:numRef>
              <c:f>Sheet1!$B$3:$D$3</c:f>
              <c:numCache>
                <c:formatCode>General</c:formatCode>
                <c:ptCount val="3"/>
              </c:numCache>
            </c:numRef>
          </c:val>
        </c:ser>
        <c:dLbls>
          <c:showLegendKey val="0"/>
          <c:showVal val="0"/>
          <c:showCatName val="0"/>
          <c:showSerName val="0"/>
          <c:showPercent val="0"/>
          <c:showBubbleSize val="0"/>
          <c:showLeaderLines val="1"/>
        </c:dLbls>
      </c:pie3DChart>
      <c:spPr>
        <a:noFill/>
        <a:ln w="25253">
          <a:noFill/>
        </a:ln>
      </c:spPr>
    </c:plotArea>
    <c:legend>
      <c:legendPos val="b"/>
      <c:layout>
        <c:manualLayout>
          <c:xMode val="edge"/>
          <c:yMode val="edge"/>
          <c:x val="0.20223325062034739"/>
          <c:y val="0.72511848341232232"/>
          <c:w val="0.70967741935483875"/>
          <c:h val="0.24170616113744076"/>
        </c:manualLayout>
      </c:layout>
      <c:overlay val="0"/>
      <c:spPr>
        <a:noFill/>
        <a:ln w="3157">
          <a:solidFill>
            <a:schemeClr val="tx1"/>
          </a:solidFill>
          <a:prstDash val="solid"/>
        </a:ln>
      </c:spPr>
      <c:txPr>
        <a:bodyPr/>
        <a:lstStyle/>
        <a:p>
          <a:pPr>
            <a:defRPr sz="1645" b="1" i="0" u="none" strike="noStrike" baseline="0">
              <a:solidFill>
                <a:schemeClr val="tx1"/>
              </a:solidFill>
              <a:latin typeface="Arial"/>
              <a:ea typeface="Arial"/>
              <a:cs typeface="Arial"/>
            </a:defRPr>
          </a:pPr>
          <a:endParaRPr lang="en-US"/>
        </a:p>
      </c:txPr>
    </c:legend>
    <c:plotVisOnly val="1"/>
    <c:dispBlanksAs val="zero"/>
    <c:showDLblsOverMax val="0"/>
  </c:chart>
  <c:spPr>
    <a:noFill/>
    <a:ln>
      <a:noFill/>
    </a:ln>
  </c:spPr>
  <c:txPr>
    <a:bodyPr/>
    <a:lstStyle/>
    <a:p>
      <a:pPr>
        <a:defRPr sz="1790" b="1"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0.41948</cdr:x>
      <cdr:y>0.0573</cdr:y>
    </cdr:from>
    <cdr:to>
      <cdr:x>0.53933</cdr:x>
      <cdr:y>0.17191</cdr:y>
    </cdr:to>
    <cdr:sp macro="" textlink="">
      <cdr:nvSpPr>
        <cdr:cNvPr id="2" name="TextBox 1"/>
        <cdr:cNvSpPr txBox="1"/>
      </cdr:nvSpPr>
      <cdr:spPr>
        <a:xfrm xmlns:a="http://schemas.openxmlformats.org/drawingml/2006/main">
          <a:off x="3200400" y="228600"/>
          <a:ext cx="914400" cy="4572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0.37953</cdr:x>
      <cdr:y>0.0573</cdr:y>
    </cdr:from>
    <cdr:to>
      <cdr:x>0.65918</cdr:x>
      <cdr:y>0.1337</cdr:y>
    </cdr:to>
    <cdr:sp macro="" textlink="">
      <cdr:nvSpPr>
        <cdr:cNvPr id="3" name="TextBox 2"/>
        <cdr:cNvSpPr txBox="1"/>
      </cdr:nvSpPr>
      <cdr:spPr>
        <a:xfrm xmlns:a="http://schemas.openxmlformats.org/drawingml/2006/main">
          <a:off x="2895600" y="228600"/>
          <a:ext cx="2133600" cy="304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solidFill>
                <a:schemeClr val="tx1"/>
              </a:solidFill>
            </a:rPr>
            <a:t>123 Required Credits</a:t>
          </a:r>
          <a:endParaRPr lang="en-US" sz="1600"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0.3635</cdr:x>
      <cdr:y>0.04536</cdr:y>
    </cdr:from>
    <cdr:to>
      <cdr:x>0.64315</cdr:x>
      <cdr:y>0.12177</cdr:y>
    </cdr:to>
    <cdr:sp macro="" textlink="">
      <cdr:nvSpPr>
        <cdr:cNvPr id="2" name="TextBox 1"/>
        <cdr:cNvSpPr txBox="1"/>
      </cdr:nvSpPr>
      <cdr:spPr>
        <a:xfrm xmlns:a="http://schemas.openxmlformats.org/drawingml/2006/main">
          <a:off x="2773362" y="180975"/>
          <a:ext cx="2133600" cy="3048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dirty="0" smtClean="0">
              <a:solidFill>
                <a:schemeClr val="tx1"/>
              </a:solidFill>
            </a:rPr>
            <a:t>123 Required Credits</a:t>
          </a:r>
          <a:endParaRPr lang="en-US" sz="1600" dirty="0">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r>
              <a:rPr lang="en-US"/>
              <a:t>Open House 10-12-09</a:t>
            </a:r>
          </a:p>
        </p:txBody>
      </p:sp>
      <p:sp>
        <p:nvSpPr>
          <p:cNvPr id="4505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r>
              <a:rPr lang="en-US"/>
              <a:t>10-12-09</a:t>
            </a:r>
          </a:p>
        </p:txBody>
      </p:sp>
      <p:sp>
        <p:nvSpPr>
          <p:cNvPr id="4506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4506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itchFamily="18" charset="0"/>
              </a:defRPr>
            </a:lvl1pPr>
          </a:lstStyle>
          <a:p>
            <a:pPr>
              <a:defRPr/>
            </a:pPr>
            <a:fld id="{B4809CC3-AAEE-4E0B-90E0-7B6CE2C270A5}" type="slidenum">
              <a:rPr lang="en-US"/>
              <a:pPr>
                <a:defRPr/>
              </a:pPr>
              <a:t>‹#›</a:t>
            </a:fld>
            <a:endParaRPr lang="en-US"/>
          </a:p>
        </p:txBody>
      </p:sp>
    </p:spTree>
    <p:extLst>
      <p:ext uri="{BB962C8B-B14F-4D97-AF65-F5344CB8AC3E}">
        <p14:creationId xmlns:p14="http://schemas.microsoft.com/office/powerpoint/2010/main" val="166152022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pPr>
              <a:defRPr/>
            </a:pPr>
            <a:r>
              <a:rPr lang="en-US"/>
              <a:t>Open House 10-12-09</a:t>
            </a:r>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pPr>
              <a:defRPr/>
            </a:pPr>
            <a:r>
              <a:rPr lang="en-US"/>
              <a:t>10-12-09</a:t>
            </a:r>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pPr>
              <a:defRPr/>
            </a:pPr>
            <a:fld id="{B5E37579-CE8E-443D-A049-785FF22720C6}" type="slidenum">
              <a:rPr lang="en-US"/>
              <a:pPr>
                <a:defRPr/>
              </a:pPr>
              <a:t>‹#›</a:t>
            </a:fld>
            <a:endParaRPr lang="en-US"/>
          </a:p>
        </p:txBody>
      </p:sp>
    </p:spTree>
    <p:extLst>
      <p:ext uri="{BB962C8B-B14F-4D97-AF65-F5344CB8AC3E}">
        <p14:creationId xmlns:p14="http://schemas.microsoft.com/office/powerpoint/2010/main" val="1612319705"/>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9A9A8B-8661-45DE-8B98-BAFC358F2363}" type="slidenum">
              <a:rPr lang="en-US" smtClean="0"/>
              <a:pPr/>
              <a:t>1</a:t>
            </a:fld>
            <a:endParaRPr lang="en-US" dirty="0" smtClean="0"/>
          </a:p>
        </p:txBody>
      </p:sp>
      <p:sp>
        <p:nvSpPr>
          <p:cNvPr id="41989"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t>Open House 10-12-09</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pPr>
              <a:defRPr/>
            </a:pPr>
            <a:endParaRPr lang="en-US"/>
          </a:p>
        </p:txBody>
      </p:sp>
      <p:sp>
        <p:nvSpPr>
          <p:cNvPr id="17" name="Footer Placeholder 16"/>
          <p:cNvSpPr>
            <a:spLocks noGrp="1"/>
          </p:cNvSpPr>
          <p:nvPr>
            <p:ph type="ftr" sz="quarter" idx="11"/>
          </p:nvPr>
        </p:nvSpPr>
        <p:spPr>
          <a:xfrm>
            <a:off x="5410200" y="4205288"/>
            <a:ext cx="1295400" cy="457200"/>
          </a:xfrm>
        </p:spPr>
        <p:txBody>
          <a:bodyPr/>
          <a:lstStyle/>
          <a:p>
            <a:pPr>
              <a:defRPr/>
            </a:pPr>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A0BF585E-2112-4827-AE0D-5F970D567AF7}" type="slidenum">
              <a:rPr lang="en-US" smtClean="0"/>
              <a:pPr>
                <a:defRPr/>
              </a:pPr>
              <a:t>‹#›</a:t>
            </a:fld>
            <a:endParaRPr lang="en-US"/>
          </a:p>
        </p:txBody>
      </p:sp>
    </p:spTree>
  </p:cSld>
  <p:clrMapOvr>
    <a:masterClrMapping/>
  </p:clrMapOvr>
  <p:transition>
    <p:pull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92A91FC-C0F5-4CBF-AE8D-F2A88C8682C1}" type="slidenum">
              <a:rPr lang="en-US" smtClean="0"/>
              <a:pPr>
                <a:defRPr/>
              </a:pPr>
              <a:t>‹#›</a:t>
            </a:fld>
            <a:endParaRPr lang="en-US"/>
          </a:p>
        </p:txBody>
      </p:sp>
    </p:spTree>
  </p:cSld>
  <p:clrMapOvr>
    <a:masterClrMapping/>
  </p:clrMapOvr>
  <p:transition>
    <p:pull dir="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B72492F-19D1-4B59-901F-E985F91857FC}" type="slidenum">
              <a:rPr lang="en-US" smtClean="0"/>
              <a:pPr>
                <a:defRPr/>
              </a:pPr>
              <a:t>‹#›</a:t>
            </a:fld>
            <a:endParaRPr lang="en-US"/>
          </a:p>
        </p:txBody>
      </p:sp>
    </p:spTree>
  </p:cSld>
  <p:clrMapOvr>
    <a:masterClrMapping/>
  </p:clrMapOvr>
  <p:transition>
    <p:pull dir="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838200" y="2362200"/>
            <a:ext cx="7693025" cy="3724275"/>
          </a:xfrm>
        </p:spPr>
        <p:txBody>
          <a:bodyPr>
            <a:normAutofit/>
          </a:bodyPr>
          <a:lstStyle/>
          <a:p>
            <a:pPr lvl="0"/>
            <a:endParaRPr lang="en-US" noProof="0"/>
          </a:p>
        </p:txBody>
      </p:sp>
      <p:sp>
        <p:nvSpPr>
          <p:cNvPr id="4" name="Date Placeholder 3"/>
          <p:cNvSpPr>
            <a:spLocks noGrp="1"/>
          </p:cNvSpPr>
          <p:nvPr>
            <p:ph type="dt" sz="half" idx="10"/>
          </p:nvPr>
        </p:nvSpPr>
        <p:spPr>
          <a:xfrm>
            <a:off x="2438400" y="6248400"/>
            <a:ext cx="2130425" cy="474663"/>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5791200" y="6248400"/>
            <a:ext cx="2897188" cy="474663"/>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84138" y="6242050"/>
            <a:ext cx="587375" cy="488950"/>
          </a:xfrm>
        </p:spPr>
        <p:txBody>
          <a:bodyPr/>
          <a:lstStyle>
            <a:lvl1pPr>
              <a:defRPr/>
            </a:lvl1pPr>
          </a:lstStyle>
          <a:p>
            <a:pPr>
              <a:defRPr/>
            </a:pPr>
            <a:fld id="{F795EBF4-C35A-4683-A7A0-F97E83EB7A39}" type="slidenum">
              <a:rPr lang="en-US"/>
              <a:pPr>
                <a:defRPr/>
              </a:pPr>
              <a:t>‹#›</a:t>
            </a:fld>
            <a:endParaRPr lang="en-US"/>
          </a:p>
        </p:txBody>
      </p:sp>
    </p:spTree>
  </p:cSld>
  <p:clrMapOvr>
    <a:masterClrMapping/>
  </p:clrMapOvr>
  <p:transition>
    <p:pull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2438400" y="6248400"/>
            <a:ext cx="2130425" cy="474663"/>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5791200" y="6248400"/>
            <a:ext cx="2897188" cy="474663"/>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4138" y="6242050"/>
            <a:ext cx="587375" cy="488950"/>
          </a:xfrm>
        </p:spPr>
        <p:txBody>
          <a:bodyPr/>
          <a:lstStyle>
            <a:lvl1pPr>
              <a:defRPr/>
            </a:lvl1pPr>
          </a:lstStyle>
          <a:p>
            <a:pPr>
              <a:defRPr/>
            </a:pPr>
            <a:fld id="{998980F7-72CE-4158-860C-9C9C4CDE90EA}" type="slidenum">
              <a:rPr lang="en-US"/>
              <a:pPr>
                <a:defRPr/>
              </a:pPr>
              <a:t>‹#›</a:t>
            </a:fld>
            <a:endParaRPr lang="en-US"/>
          </a:p>
        </p:txBody>
      </p:sp>
    </p:spTree>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3C7F336-3564-4FFB-A2DC-8FDBAC19D3E4}" type="slidenum">
              <a:rPr lang="en-US" smtClean="0"/>
              <a:pPr>
                <a:defRPr/>
              </a:pPr>
              <a:t>‹#›</a:t>
            </a:fld>
            <a:endParaRPr lang="en-US"/>
          </a:p>
        </p:txBody>
      </p:sp>
    </p:spTree>
  </p:cSld>
  <p:clrMapOvr>
    <a:masterClrMapping/>
  </p:clrMapOvr>
  <p:transition>
    <p:pull dir="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5934CDA-8124-4484-B095-7C0155D157BF}" type="slidenum">
              <a:rPr lang="en-US" smtClean="0"/>
              <a:pPr>
                <a:defRPr/>
              </a:pPr>
              <a:t>‹#›</a:t>
            </a:fld>
            <a:endParaRPr lang="en-US"/>
          </a:p>
        </p:txBody>
      </p:sp>
    </p:spTree>
  </p:cSld>
  <p:clrMapOvr>
    <a:masterClrMapping/>
  </p:clrMapOvr>
  <p:transition>
    <p:pull dir="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C6C1639-16B5-44AF-AE76-15EF0004BFD3}" type="slidenum">
              <a:rPr lang="en-US" smtClean="0"/>
              <a:pPr>
                <a:defRPr/>
              </a:pPr>
              <a:t>‹#›</a:t>
            </a:fld>
            <a:endParaRPr lang="en-US"/>
          </a:p>
        </p:txBody>
      </p:sp>
    </p:spTree>
  </p:cSld>
  <p:clrMapOvr>
    <a:masterClrMapping/>
  </p:clrMapOvr>
  <p:transition>
    <p:pull dir="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a:defRPr/>
            </a:pPr>
            <a:endParaRPr lang="en-US"/>
          </a:p>
        </p:txBody>
      </p:sp>
      <p:sp>
        <p:nvSpPr>
          <p:cNvPr id="27" name="Slide Number Placeholder 26"/>
          <p:cNvSpPr>
            <a:spLocks noGrp="1"/>
          </p:cNvSpPr>
          <p:nvPr>
            <p:ph type="sldNum" sz="quarter" idx="11"/>
          </p:nvPr>
        </p:nvSpPr>
        <p:spPr/>
        <p:txBody>
          <a:bodyPr rtlCol="0"/>
          <a:lstStyle/>
          <a:p>
            <a:pPr>
              <a:defRPr/>
            </a:pPr>
            <a:fld id="{92E60E2C-A430-4BFE-8CB5-BA90983D24E4}" type="slidenum">
              <a:rPr lang="en-US" smtClean="0"/>
              <a:pPr>
                <a:defRPr/>
              </a:pPr>
              <a:t>‹#›</a:t>
            </a:fld>
            <a:endParaRPr lang="en-US"/>
          </a:p>
        </p:txBody>
      </p:sp>
      <p:sp>
        <p:nvSpPr>
          <p:cNvPr id="28" name="Footer Placeholder 27"/>
          <p:cNvSpPr>
            <a:spLocks noGrp="1"/>
          </p:cNvSpPr>
          <p:nvPr>
            <p:ph type="ftr" sz="quarter" idx="12"/>
          </p:nvPr>
        </p:nvSpPr>
        <p:spPr/>
        <p:txBody>
          <a:bodyPr rtlCol="0"/>
          <a:lstStyle/>
          <a:p>
            <a:pPr>
              <a:defRPr/>
            </a:pPr>
            <a:endParaRPr lang="en-US"/>
          </a:p>
        </p:txBody>
      </p:sp>
    </p:spTree>
  </p:cSld>
  <p:clrMapOvr>
    <a:masterClrMapping/>
  </p:clrMapOvr>
  <p:transition>
    <p:pull dir="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pPr>
              <a:defRPr/>
            </a:pPr>
            <a:endParaRPr lang="en-US"/>
          </a:p>
        </p:txBody>
      </p:sp>
      <p:sp>
        <p:nvSpPr>
          <p:cNvPr id="4" name="Footer Placeholder 3"/>
          <p:cNvSpPr>
            <a:spLocks noGrp="1"/>
          </p:cNvSpPr>
          <p:nvPr>
            <p:ph type="ftr" sz="quarter" idx="11"/>
          </p:nvPr>
        </p:nvSpPr>
        <p:spPr>
          <a:xfrm>
            <a:off x="5257800" y="612648"/>
            <a:ext cx="1325880" cy="457200"/>
          </a:xfrm>
        </p:spPr>
        <p:txBody>
          <a:bodyPr/>
          <a:lstStyle/>
          <a:p>
            <a:pPr>
              <a:defRPr/>
            </a:pPr>
            <a:endParaRPr lang="en-US"/>
          </a:p>
        </p:txBody>
      </p:sp>
      <p:sp>
        <p:nvSpPr>
          <p:cNvPr id="5" name="Slide Number Placeholder 4"/>
          <p:cNvSpPr>
            <a:spLocks noGrp="1"/>
          </p:cNvSpPr>
          <p:nvPr>
            <p:ph type="sldNum" sz="quarter" idx="12"/>
          </p:nvPr>
        </p:nvSpPr>
        <p:spPr>
          <a:xfrm>
            <a:off x="8174736" y="2272"/>
            <a:ext cx="762000" cy="365760"/>
          </a:xfrm>
        </p:spPr>
        <p:txBody>
          <a:bodyPr/>
          <a:lstStyle/>
          <a:p>
            <a:pPr>
              <a:defRPr/>
            </a:pPr>
            <a:fld id="{FAF1941B-ECAD-40B7-B966-4CEC9E1D0261}" type="slidenum">
              <a:rPr lang="en-US" smtClean="0"/>
              <a:pPr>
                <a:defRPr/>
              </a:pPr>
              <a:t>‹#›</a:t>
            </a:fld>
            <a:endParaRPr lang="en-US"/>
          </a:p>
        </p:txBody>
      </p:sp>
    </p:spTree>
  </p:cSld>
  <p:clrMapOvr>
    <a:masterClrMapping/>
  </p:clrMapOvr>
  <p:transition>
    <p:pull dir="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D2E6AE3B-D5D3-4A1F-9D21-33E8F07726D2}" type="slidenum">
              <a:rPr lang="en-US" smtClean="0"/>
              <a:pPr>
                <a:defRPr/>
              </a:pPr>
              <a:t>‹#›</a:t>
            </a:fld>
            <a:endParaRPr lang="en-US"/>
          </a:p>
        </p:txBody>
      </p:sp>
    </p:spTree>
  </p:cSld>
  <p:clrMapOvr>
    <a:masterClrMapping/>
  </p:clrMapOvr>
  <p:transition>
    <p:pull dir="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D696007-6C39-48D2-8B2E-65E8FE8A4FAF}" type="slidenum">
              <a:rPr lang="en-US" smtClean="0"/>
              <a:pPr>
                <a:defRPr/>
              </a:pPr>
              <a:t>‹#›</a:t>
            </a:fld>
            <a:endParaRPr lang="en-US"/>
          </a:p>
        </p:txBody>
      </p:sp>
    </p:spTree>
  </p:cSld>
  <p:clrMapOvr>
    <a:masterClrMapping/>
  </p:clrMapOvr>
  <p:transition>
    <p:pull dir="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5DECEAD-65E3-46DF-AE3D-11FFA33786EE}" type="slidenum">
              <a:rPr lang="en-US" smtClean="0"/>
              <a:pPr>
                <a:defRPr/>
              </a:pPr>
              <a:t>‹#›</a:t>
            </a:fld>
            <a:endParaRPr lang="en-US"/>
          </a:p>
        </p:txBody>
      </p:sp>
    </p:spTree>
  </p:cSld>
  <p:clrMapOvr>
    <a:masterClrMapping/>
  </p:clrMapOvr>
  <p:transition>
    <p:pull dir="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52E9A6EA-3FD2-4639-9B69-37EDAEBE9498}"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4287" r:id="rId1"/>
    <p:sldLayoutId id="2147484288" r:id="rId2"/>
    <p:sldLayoutId id="2147484289" r:id="rId3"/>
    <p:sldLayoutId id="2147484290" r:id="rId4"/>
    <p:sldLayoutId id="2147484291" r:id="rId5"/>
    <p:sldLayoutId id="2147484292" r:id="rId6"/>
    <p:sldLayoutId id="2147484293" r:id="rId7"/>
    <p:sldLayoutId id="2147484294" r:id="rId8"/>
    <p:sldLayoutId id="2147484295" r:id="rId9"/>
    <p:sldLayoutId id="2147484296" r:id="rId10"/>
    <p:sldLayoutId id="2147484297" r:id="rId11"/>
    <p:sldLayoutId id="2147484298" r:id="rId12"/>
    <p:sldLayoutId id="2147484299" r:id="rId13"/>
  </p:sldLayoutIdLst>
  <p:transition>
    <p:pull dir="rd"/>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essiah.edu/departments/psycholog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messiah.edu/departments/psychology/"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p:cNvSpPr>
            <a:spLocks noGrp="1" noChangeArrowheads="1"/>
          </p:cNvSpPr>
          <p:nvPr>
            <p:ph type="ctrTitle"/>
          </p:nvPr>
        </p:nvSpPr>
        <p:spPr>
          <a:xfrm>
            <a:off x="533400" y="1676400"/>
            <a:ext cx="7851648" cy="1828800"/>
          </a:xfrm>
        </p:spPr>
        <p:txBody>
          <a:bodyPr>
            <a:noAutofit/>
          </a:bodyPr>
          <a:lstStyle/>
          <a:p>
            <a:pPr algn="ctr" eaLnBrk="1" fontAlgn="auto" hangingPunct="1">
              <a:spcAft>
                <a:spcPts val="0"/>
              </a:spcAft>
              <a:defRPr/>
            </a:pPr>
            <a:r>
              <a:rPr lang="en-US" sz="5400" dirty="0">
                <a:latin typeface="Franklin Gothic Medium" pitchFamily="34" charset="0"/>
              </a:rPr>
              <a:t>Department of Psychology</a:t>
            </a:r>
            <a:br>
              <a:rPr lang="en-US" sz="5400" dirty="0">
                <a:latin typeface="Franklin Gothic Medium" pitchFamily="34" charset="0"/>
              </a:rPr>
            </a:br>
            <a:r>
              <a:rPr lang="en-US" sz="5400" dirty="0">
                <a:latin typeface="Franklin Gothic Medium" pitchFamily="34" charset="0"/>
              </a:rPr>
              <a:t>Messiah College</a:t>
            </a:r>
          </a:p>
        </p:txBody>
      </p:sp>
      <p:sp>
        <p:nvSpPr>
          <p:cNvPr id="9219" name="Rectangle 3"/>
          <p:cNvSpPr>
            <a:spLocks noGrp="1" noChangeArrowheads="1"/>
          </p:cNvSpPr>
          <p:nvPr>
            <p:ph type="subTitle" idx="1"/>
          </p:nvPr>
        </p:nvSpPr>
        <p:spPr/>
        <p:txBody>
          <a:bodyPr/>
          <a:lstStyle/>
          <a:p>
            <a:pPr marR="0" eaLnBrk="1" hangingPunct="1"/>
            <a:r>
              <a:rPr lang="en-US" dirty="0" smtClean="0"/>
              <a:t> </a:t>
            </a:r>
          </a:p>
        </p:txBody>
      </p:sp>
      <p:sp>
        <p:nvSpPr>
          <p:cNvPr id="9220" name="Rectangle 4"/>
          <p:cNvSpPr>
            <a:spLocks noChangeArrowheads="1"/>
          </p:cNvSpPr>
          <p:nvPr/>
        </p:nvSpPr>
        <p:spPr bwMode="auto">
          <a:xfrm>
            <a:off x="1676400" y="5562600"/>
            <a:ext cx="5192713" cy="366713"/>
          </a:xfrm>
          <a:prstGeom prst="rect">
            <a:avLst/>
          </a:prstGeom>
          <a:noFill/>
          <a:ln w="12700">
            <a:noFill/>
            <a:miter lim="800000"/>
            <a:headEnd type="none" w="sm" len="sm"/>
            <a:tailEnd type="none" w="sm" len="sm"/>
          </a:ln>
        </p:spPr>
        <p:txBody>
          <a:bodyPr wrap="none">
            <a:spAutoFit/>
          </a:bodyPr>
          <a:lstStyle/>
          <a:p>
            <a:pPr eaLnBrk="1" hangingPunct="1">
              <a:spcBef>
                <a:spcPct val="20000"/>
              </a:spcBef>
              <a:buClr>
                <a:schemeClr val="tx1"/>
              </a:buClr>
              <a:buSzPct val="75000"/>
              <a:buFont typeface="Wingdings" pitchFamily="2" charset="2"/>
              <a:buNone/>
            </a:pPr>
            <a:r>
              <a:rPr lang="en-US" dirty="0">
                <a:solidFill>
                  <a:schemeClr val="tx2"/>
                </a:solidFill>
                <a:hlinkClick r:id="rId3"/>
              </a:rPr>
              <a:t>http://www.messiah.edu/departments/psychology</a:t>
            </a:r>
            <a:endParaRPr lang="en-US" dirty="0">
              <a:solidFill>
                <a:schemeClr val="tx2"/>
              </a:solidFill>
            </a:endParaRPr>
          </a:p>
        </p:txBody>
      </p:sp>
    </p:spTree>
  </p:cSld>
  <p:clrMapOvr>
    <a:masterClrMapping/>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AutoShape 2"/>
          <p:cNvSpPr>
            <a:spLocks noGrp="1" noChangeArrowheads="1"/>
          </p:cNvSpPr>
          <p:nvPr>
            <p:ph type="title"/>
          </p:nvPr>
        </p:nvSpPr>
        <p:spPr>
          <a:xfrm>
            <a:off x="762000" y="762000"/>
            <a:ext cx="9144000" cy="1295400"/>
          </a:xfrm>
        </p:spPr>
        <p:txBody>
          <a:bodyPr>
            <a:normAutofit fontScale="90000"/>
          </a:bodyPr>
          <a:lstStyle/>
          <a:p>
            <a:pPr eaLnBrk="1" fontAlgn="auto" hangingPunct="1">
              <a:spcAft>
                <a:spcPts val="0"/>
              </a:spcAft>
              <a:defRPr/>
            </a:pPr>
            <a:r>
              <a:rPr lang="en-US" sz="4000">
                <a:latin typeface="Franklin Gothic Medium" pitchFamily="34" charset="0"/>
              </a:rPr>
              <a:t>Psychology at Messiah College:</a:t>
            </a:r>
            <a:br>
              <a:rPr lang="en-US" sz="4000">
                <a:latin typeface="Franklin Gothic Medium" pitchFamily="34" charset="0"/>
              </a:rPr>
            </a:br>
            <a:r>
              <a:rPr lang="en-US" sz="600">
                <a:latin typeface="Franklin Gothic Medium" pitchFamily="34" charset="0"/>
              </a:rPr>
              <a:t> </a:t>
            </a:r>
            <a:r>
              <a:rPr lang="en-US" sz="3800">
                <a:latin typeface="Franklin Gothic Medium" pitchFamily="34" charset="0"/>
              </a:rPr>
              <a:t/>
            </a:r>
            <a:br>
              <a:rPr lang="en-US" sz="3800">
                <a:latin typeface="Franklin Gothic Medium" pitchFamily="34" charset="0"/>
              </a:rPr>
            </a:br>
            <a:r>
              <a:rPr lang="en-US" sz="2500">
                <a:latin typeface="Franklin Gothic Medium" pitchFamily="34" charset="0"/>
              </a:rPr>
              <a:t>Division of Credits for the B.S. in Biopsychology</a:t>
            </a:r>
            <a:r>
              <a:rPr lang="en-US" sz="2500" i="1">
                <a:latin typeface="Franklin Gothic Medium" pitchFamily="34" charset="0"/>
              </a:rPr>
              <a:t/>
            </a:r>
            <a:br>
              <a:rPr lang="en-US" sz="2500" i="1">
                <a:latin typeface="Franklin Gothic Medium" pitchFamily="34" charset="0"/>
              </a:rPr>
            </a:br>
            <a:r>
              <a:rPr lang="en-US" sz="600" i="1">
                <a:latin typeface="BernhardMod BT" pitchFamily="18" charset="0"/>
              </a:rPr>
              <a:t> </a:t>
            </a:r>
            <a:r>
              <a:rPr lang="en-US" sz="2500" i="1">
                <a:latin typeface="BernhardMod BT" pitchFamily="18" charset="0"/>
              </a:rPr>
              <a:t/>
            </a:r>
            <a:br>
              <a:rPr lang="en-US" sz="2500" i="1">
                <a:latin typeface="BernhardMod BT" pitchFamily="18" charset="0"/>
              </a:rPr>
            </a:br>
            <a:endParaRPr lang="en-US" sz="1700">
              <a:latin typeface="BernhardMod BT" pitchFamily="18" charset="0"/>
            </a:endParaRPr>
          </a:p>
        </p:txBody>
      </p:sp>
      <p:graphicFrame>
        <p:nvGraphicFramePr>
          <p:cNvPr id="2" name="Object 3"/>
          <p:cNvGraphicFramePr>
            <a:graphicFrameLocks noGrp="1" noChangeAspect="1"/>
          </p:cNvGraphicFramePr>
          <p:nvPr>
            <p:ph type="chart" idx="1"/>
            <p:extLst>
              <p:ext uri="{D42A27DB-BD31-4B8C-83A1-F6EECF244321}">
                <p14:modId xmlns:p14="http://schemas.microsoft.com/office/powerpoint/2010/main" val="1044178484"/>
              </p:ext>
            </p:extLst>
          </p:nvPr>
        </p:nvGraphicFramePr>
        <p:xfrm>
          <a:off x="731838" y="2028825"/>
          <a:ext cx="7629525" cy="39893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AutoShape 2"/>
          <p:cNvSpPr>
            <a:spLocks noGrp="1" noChangeArrowheads="1"/>
          </p:cNvSpPr>
          <p:nvPr>
            <p:ph type="title"/>
          </p:nvPr>
        </p:nvSpPr>
        <p:spPr>
          <a:xfrm>
            <a:off x="609600" y="1143000"/>
            <a:ext cx="8839200" cy="685800"/>
          </a:xfrm>
        </p:spPr>
        <p:txBody>
          <a:bodyPr>
            <a:normAutofit fontScale="90000"/>
          </a:bodyPr>
          <a:lstStyle/>
          <a:p>
            <a:pPr eaLnBrk="1" fontAlgn="auto" hangingPunct="1">
              <a:spcAft>
                <a:spcPts val="0"/>
              </a:spcAft>
              <a:defRPr/>
            </a:pPr>
            <a:r>
              <a:rPr lang="en-US" sz="4000" dirty="0">
                <a:latin typeface="Franklin Gothic Medium" pitchFamily="34" charset="0"/>
              </a:rPr>
              <a:t>Psychology at Messiah College:</a:t>
            </a:r>
            <a:br>
              <a:rPr lang="en-US" sz="4000" dirty="0">
                <a:latin typeface="Franklin Gothic Medium" pitchFamily="34" charset="0"/>
              </a:rPr>
            </a:br>
            <a:r>
              <a:rPr lang="en-US" sz="4000" dirty="0">
                <a:latin typeface="Franklin Gothic Medium" pitchFamily="34" charset="0"/>
              </a:rPr>
              <a:t>		</a:t>
            </a:r>
            <a:r>
              <a:rPr lang="en-US" dirty="0" smtClean="0">
                <a:latin typeface="Franklin Gothic Medium" pitchFamily="34" charset="0"/>
              </a:rPr>
              <a:t>State-of-the-Art </a:t>
            </a:r>
            <a:r>
              <a:rPr lang="en-US" dirty="0">
                <a:latin typeface="Franklin Gothic Medium" pitchFamily="34" charset="0"/>
              </a:rPr>
              <a:t>Equipment</a:t>
            </a:r>
          </a:p>
        </p:txBody>
      </p:sp>
      <p:sp>
        <p:nvSpPr>
          <p:cNvPr id="18435" name="Rectangle 3"/>
          <p:cNvSpPr>
            <a:spLocks noGrp="1" noChangeArrowheads="1"/>
          </p:cNvSpPr>
          <p:nvPr>
            <p:ph idx="1"/>
          </p:nvPr>
        </p:nvSpPr>
        <p:spPr>
          <a:xfrm>
            <a:off x="533400" y="2438400"/>
            <a:ext cx="8610600" cy="4419600"/>
          </a:xfrm>
        </p:spPr>
        <p:txBody>
          <a:bodyPr/>
          <a:lstStyle/>
          <a:p>
            <a:pPr eaLnBrk="1" hangingPunct="1">
              <a:lnSpc>
                <a:spcPct val="90000"/>
              </a:lnSpc>
              <a:buSzPct val="175000"/>
              <a:buFontTx/>
              <a:buChar char="•"/>
            </a:pPr>
            <a:r>
              <a:rPr lang="en-US" sz="2400" dirty="0" smtClean="0">
                <a:latin typeface="+mj-lt"/>
              </a:rPr>
              <a:t>An academic building that includes:</a:t>
            </a:r>
          </a:p>
          <a:p>
            <a:pPr lvl="1" eaLnBrk="1" hangingPunct="1">
              <a:lnSpc>
                <a:spcPct val="90000"/>
              </a:lnSpc>
            </a:pPr>
            <a:r>
              <a:rPr lang="en-US" sz="2000" b="1" dirty="0" smtClean="0">
                <a:solidFill>
                  <a:schemeClr val="accent2">
                    <a:lumMod val="60000"/>
                    <a:lumOff val="40000"/>
                  </a:schemeClr>
                </a:solidFill>
                <a:latin typeface="+mj-lt"/>
              </a:rPr>
              <a:t>Interview rooms with recording capability</a:t>
            </a:r>
          </a:p>
          <a:p>
            <a:pPr lvl="1" eaLnBrk="1" hangingPunct="1">
              <a:lnSpc>
                <a:spcPct val="90000"/>
              </a:lnSpc>
            </a:pPr>
            <a:r>
              <a:rPr lang="en-US" sz="2000" b="1" dirty="0" smtClean="0">
                <a:solidFill>
                  <a:schemeClr val="accent2">
                    <a:lumMod val="60000"/>
                    <a:lumOff val="40000"/>
                  </a:schemeClr>
                </a:solidFill>
                <a:latin typeface="+mj-lt"/>
              </a:rPr>
              <a:t>Group observation/counseling area with </a:t>
            </a:r>
          </a:p>
          <a:p>
            <a:pPr lvl="1" eaLnBrk="1" hangingPunct="1">
              <a:lnSpc>
                <a:spcPct val="90000"/>
              </a:lnSpc>
              <a:buFontTx/>
              <a:buNone/>
            </a:pPr>
            <a:r>
              <a:rPr lang="en-US" sz="2000" b="1" dirty="0" smtClean="0">
                <a:solidFill>
                  <a:schemeClr val="accent2">
                    <a:lumMod val="60000"/>
                    <a:lumOff val="40000"/>
                  </a:schemeClr>
                </a:solidFill>
                <a:latin typeface="+mj-lt"/>
              </a:rPr>
              <a:t>	recording capability</a:t>
            </a:r>
          </a:p>
          <a:p>
            <a:pPr lvl="1" eaLnBrk="1" hangingPunct="1">
              <a:lnSpc>
                <a:spcPct val="90000"/>
              </a:lnSpc>
              <a:buFontTx/>
              <a:buNone/>
            </a:pPr>
            <a:endParaRPr lang="en-US" sz="2000" b="1" dirty="0" smtClean="0">
              <a:latin typeface="+mj-lt"/>
            </a:endParaRPr>
          </a:p>
          <a:p>
            <a:pPr eaLnBrk="1" hangingPunct="1">
              <a:lnSpc>
                <a:spcPct val="90000"/>
              </a:lnSpc>
              <a:buSzPct val="175000"/>
              <a:buFontTx/>
              <a:buChar char="•"/>
            </a:pPr>
            <a:r>
              <a:rPr lang="en-US" sz="2400" dirty="0" smtClean="0">
                <a:latin typeface="+mj-lt"/>
              </a:rPr>
              <a:t>Physiological recording equipment for Biopsychology:</a:t>
            </a:r>
          </a:p>
          <a:p>
            <a:pPr lvl="1" eaLnBrk="1" hangingPunct="1">
              <a:lnSpc>
                <a:spcPct val="90000"/>
              </a:lnSpc>
            </a:pPr>
            <a:r>
              <a:rPr lang="en-US" sz="2000" b="1" dirty="0" err="1" smtClean="0">
                <a:solidFill>
                  <a:schemeClr val="accent2">
                    <a:lumMod val="60000"/>
                    <a:lumOff val="40000"/>
                  </a:schemeClr>
                </a:solidFill>
                <a:latin typeface="+mj-lt"/>
              </a:rPr>
              <a:t>Biopac</a:t>
            </a:r>
            <a:r>
              <a:rPr lang="en-US" sz="2000" b="1" dirty="0" smtClean="0">
                <a:solidFill>
                  <a:schemeClr val="accent2">
                    <a:lumMod val="60000"/>
                    <a:lumOff val="40000"/>
                  </a:schemeClr>
                </a:solidFill>
                <a:latin typeface="+mj-lt"/>
              </a:rPr>
              <a:t> Student Lab Equipment </a:t>
            </a:r>
          </a:p>
          <a:p>
            <a:pPr lvl="2" eaLnBrk="1" hangingPunct="1">
              <a:lnSpc>
                <a:spcPct val="90000"/>
              </a:lnSpc>
            </a:pPr>
            <a:r>
              <a:rPr lang="en-US" sz="1800" b="1" dirty="0" smtClean="0">
                <a:solidFill>
                  <a:schemeClr val="tx1">
                    <a:lumMod val="65000"/>
                  </a:schemeClr>
                </a:solidFill>
                <a:latin typeface="+mj-lt"/>
              </a:rPr>
              <a:t>EEG (electroencephalogram - brain waves)</a:t>
            </a:r>
          </a:p>
          <a:p>
            <a:pPr lvl="2" eaLnBrk="1" hangingPunct="1">
              <a:lnSpc>
                <a:spcPct val="90000"/>
              </a:lnSpc>
            </a:pPr>
            <a:r>
              <a:rPr lang="en-US" sz="1800" b="1" dirty="0" smtClean="0">
                <a:solidFill>
                  <a:schemeClr val="tx1">
                    <a:lumMod val="65000"/>
                  </a:schemeClr>
                </a:solidFill>
                <a:latin typeface="+mj-lt"/>
              </a:rPr>
              <a:t>EOG (</a:t>
            </a:r>
            <a:r>
              <a:rPr lang="en-US" sz="1800" b="1" dirty="0" err="1" smtClean="0">
                <a:solidFill>
                  <a:schemeClr val="tx1">
                    <a:lumMod val="65000"/>
                  </a:schemeClr>
                </a:solidFill>
                <a:latin typeface="+mj-lt"/>
              </a:rPr>
              <a:t>electrooculogram</a:t>
            </a:r>
            <a:r>
              <a:rPr lang="en-US" sz="1800" b="1" dirty="0" smtClean="0">
                <a:solidFill>
                  <a:schemeClr val="tx1">
                    <a:lumMod val="65000"/>
                  </a:schemeClr>
                </a:solidFill>
                <a:latin typeface="+mj-lt"/>
              </a:rPr>
              <a:t> - eye movement)</a:t>
            </a:r>
          </a:p>
          <a:p>
            <a:pPr lvl="2" eaLnBrk="1" hangingPunct="1">
              <a:lnSpc>
                <a:spcPct val="90000"/>
              </a:lnSpc>
            </a:pPr>
            <a:r>
              <a:rPr lang="en-US" sz="1800" b="1" dirty="0" smtClean="0">
                <a:solidFill>
                  <a:schemeClr val="tx1">
                    <a:lumMod val="65000"/>
                  </a:schemeClr>
                </a:solidFill>
                <a:latin typeface="+mj-lt"/>
              </a:rPr>
              <a:t>EMG (</a:t>
            </a:r>
            <a:r>
              <a:rPr lang="en-US" sz="1800" b="1" dirty="0" err="1" smtClean="0">
                <a:solidFill>
                  <a:schemeClr val="tx1">
                    <a:lumMod val="65000"/>
                  </a:schemeClr>
                </a:solidFill>
                <a:latin typeface="+mj-lt"/>
              </a:rPr>
              <a:t>electromyogram</a:t>
            </a:r>
            <a:r>
              <a:rPr lang="en-US" sz="1800" b="1" dirty="0" smtClean="0">
                <a:solidFill>
                  <a:schemeClr val="tx1">
                    <a:lumMod val="65000"/>
                  </a:schemeClr>
                </a:solidFill>
                <a:latin typeface="+mj-lt"/>
              </a:rPr>
              <a:t> - muscle contraction)</a:t>
            </a:r>
          </a:p>
          <a:p>
            <a:pPr lvl="2" eaLnBrk="1" hangingPunct="1">
              <a:lnSpc>
                <a:spcPct val="90000"/>
              </a:lnSpc>
            </a:pPr>
            <a:r>
              <a:rPr lang="en-US" sz="1800" b="1" dirty="0" smtClean="0">
                <a:solidFill>
                  <a:schemeClr val="tx1">
                    <a:lumMod val="65000"/>
                  </a:schemeClr>
                </a:solidFill>
                <a:latin typeface="+mj-lt"/>
              </a:rPr>
              <a:t>EKG (electrocardiogram-- heart)</a:t>
            </a:r>
          </a:p>
          <a:p>
            <a:pPr lvl="2" eaLnBrk="1" hangingPunct="1">
              <a:lnSpc>
                <a:spcPct val="90000"/>
              </a:lnSpc>
            </a:pPr>
            <a:r>
              <a:rPr lang="en-US" sz="1800" b="1" dirty="0" smtClean="0">
                <a:solidFill>
                  <a:schemeClr val="tx1">
                    <a:lumMod val="65000"/>
                  </a:schemeClr>
                </a:solidFill>
                <a:latin typeface="+mj-lt"/>
              </a:rPr>
              <a:t>Reaction time measurement.</a:t>
            </a:r>
            <a:r>
              <a:rPr lang="en-US" sz="1800" b="1" dirty="0" smtClean="0">
                <a:latin typeface="+mj-lt"/>
              </a:rPr>
              <a:t/>
            </a:r>
            <a:br>
              <a:rPr lang="en-US" sz="1800" b="1" dirty="0" smtClean="0">
                <a:latin typeface="+mj-lt"/>
              </a:rPr>
            </a:br>
            <a:endParaRPr lang="en-US" sz="1800" b="1" dirty="0" smtClean="0">
              <a:latin typeface="+mj-lt"/>
            </a:endParaRPr>
          </a:p>
          <a:p>
            <a:pPr lvl="1" eaLnBrk="1" hangingPunct="1">
              <a:lnSpc>
                <a:spcPct val="90000"/>
              </a:lnSpc>
            </a:pPr>
            <a:endParaRPr lang="en-US" sz="2000" dirty="0" smtClean="0">
              <a:latin typeface="+mj-lt"/>
            </a:endParaRPr>
          </a:p>
        </p:txBody>
      </p:sp>
      <p:pic>
        <p:nvPicPr>
          <p:cNvPr id="18436" name="Picture 14" descr="biopsy1"/>
          <p:cNvPicPr>
            <a:picLocks noChangeAspect="1" noChangeArrowheads="1"/>
          </p:cNvPicPr>
          <p:nvPr/>
        </p:nvPicPr>
        <p:blipFill>
          <a:blip r:embed="rId2" cstate="print"/>
          <a:srcRect t="6667"/>
          <a:stretch>
            <a:fillRect/>
          </a:stretch>
        </p:blipFill>
        <p:spPr bwMode="auto">
          <a:xfrm>
            <a:off x="6858000" y="4572000"/>
            <a:ext cx="1836738" cy="2286000"/>
          </a:xfrm>
          <a:prstGeom prst="rect">
            <a:avLst/>
          </a:prstGeom>
          <a:noFill/>
          <a:ln w="9525">
            <a:noFill/>
            <a:miter lim="800000"/>
            <a:headEnd/>
            <a:tailEnd/>
          </a:ln>
        </p:spPr>
      </p:pic>
      <p:pic>
        <p:nvPicPr>
          <p:cNvPr id="18437" name="Picture 16" descr="obsroom1"/>
          <p:cNvPicPr>
            <a:picLocks noChangeAspect="1" noChangeArrowheads="1"/>
          </p:cNvPicPr>
          <p:nvPr/>
        </p:nvPicPr>
        <p:blipFill>
          <a:blip r:embed="rId3" cstate="print"/>
          <a:srcRect r="6061" b="3030"/>
          <a:stretch>
            <a:fillRect/>
          </a:stretch>
        </p:blipFill>
        <p:spPr bwMode="auto">
          <a:xfrm>
            <a:off x="6400800" y="2133600"/>
            <a:ext cx="2590800" cy="20050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normAutofit/>
          </a:bodyPr>
          <a:lstStyle/>
          <a:p>
            <a:pPr eaLnBrk="1" hangingPunct="1"/>
            <a:r>
              <a:rPr lang="en-US" sz="3200" dirty="0" smtClean="0"/>
              <a:t>Psychology at Messiah College:</a:t>
            </a:r>
            <a:br>
              <a:rPr lang="en-US" sz="3200" dirty="0" smtClean="0"/>
            </a:br>
            <a:r>
              <a:rPr lang="en-US" sz="3200" dirty="0" smtClean="0"/>
              <a:t>		  Opportunities in Psychology</a:t>
            </a:r>
          </a:p>
        </p:txBody>
      </p:sp>
      <p:sp>
        <p:nvSpPr>
          <p:cNvPr id="215043" name="Rectangle 3"/>
          <p:cNvSpPr>
            <a:spLocks noGrp="1" noChangeArrowheads="1"/>
          </p:cNvSpPr>
          <p:nvPr>
            <p:ph idx="1"/>
          </p:nvPr>
        </p:nvSpPr>
        <p:spPr>
          <a:xfrm>
            <a:off x="457200" y="2286000"/>
            <a:ext cx="8229600" cy="4389437"/>
          </a:xfrm>
        </p:spPr>
        <p:txBody>
          <a:bodyPr/>
          <a:lstStyle/>
          <a:p>
            <a:pPr eaLnBrk="1" hangingPunct="1">
              <a:lnSpc>
                <a:spcPct val="80000"/>
              </a:lnSpc>
            </a:pPr>
            <a:r>
              <a:rPr lang="en-US" sz="1800" dirty="0" smtClean="0">
                <a:latin typeface="+mj-lt"/>
              </a:rPr>
              <a:t>Join </a:t>
            </a:r>
            <a:r>
              <a:rPr lang="en-US" sz="1800" dirty="0" smtClean="0">
                <a:solidFill>
                  <a:schemeClr val="accent2">
                    <a:lumMod val="60000"/>
                    <a:lumOff val="40000"/>
                  </a:schemeClr>
                </a:solidFill>
                <a:latin typeface="+mj-lt"/>
              </a:rPr>
              <a:t>Active Minds</a:t>
            </a:r>
            <a:r>
              <a:rPr lang="en-US" sz="1800" dirty="0" smtClean="0">
                <a:latin typeface="+mj-lt"/>
              </a:rPr>
              <a:t>, which educates students on mental illness by reaching out through service to the local community</a:t>
            </a:r>
          </a:p>
          <a:p>
            <a:pPr eaLnBrk="1" hangingPunct="1">
              <a:lnSpc>
                <a:spcPct val="80000"/>
              </a:lnSpc>
            </a:pPr>
            <a:endParaRPr lang="en-US" sz="1800" dirty="0" smtClean="0">
              <a:latin typeface="+mj-lt"/>
            </a:endParaRPr>
          </a:p>
          <a:p>
            <a:pPr eaLnBrk="1" hangingPunct="1">
              <a:lnSpc>
                <a:spcPct val="80000"/>
              </a:lnSpc>
            </a:pPr>
            <a:r>
              <a:rPr lang="en-US" sz="1800" dirty="0" smtClean="0">
                <a:latin typeface="+mj-lt"/>
              </a:rPr>
              <a:t>Become a member of </a:t>
            </a:r>
            <a:r>
              <a:rPr lang="en-US" sz="1800" dirty="0" smtClean="0">
                <a:solidFill>
                  <a:schemeClr val="accent2">
                    <a:lumMod val="60000"/>
                    <a:lumOff val="40000"/>
                  </a:schemeClr>
                </a:solidFill>
                <a:latin typeface="+mj-lt"/>
              </a:rPr>
              <a:t>Psi Chi</a:t>
            </a:r>
            <a:r>
              <a:rPr lang="en-US" sz="1800" dirty="0" smtClean="0">
                <a:latin typeface="+mj-lt"/>
              </a:rPr>
              <a:t>, the national honor society for Psychology</a:t>
            </a:r>
          </a:p>
          <a:p>
            <a:pPr eaLnBrk="1" hangingPunct="1">
              <a:lnSpc>
                <a:spcPct val="80000"/>
              </a:lnSpc>
            </a:pPr>
            <a:endParaRPr lang="en-US" sz="1800" dirty="0" smtClean="0">
              <a:latin typeface="+mj-lt"/>
            </a:endParaRPr>
          </a:p>
          <a:p>
            <a:pPr eaLnBrk="1" hangingPunct="1">
              <a:lnSpc>
                <a:spcPct val="80000"/>
              </a:lnSpc>
            </a:pPr>
            <a:r>
              <a:rPr lang="en-US" sz="1800" dirty="0" smtClean="0">
                <a:latin typeface="+mj-lt"/>
              </a:rPr>
              <a:t>Connect faith and academics through the completion of </a:t>
            </a:r>
            <a:r>
              <a:rPr lang="en-US" sz="1800" dirty="0" smtClean="0">
                <a:solidFill>
                  <a:schemeClr val="accent2">
                    <a:lumMod val="60000"/>
                    <a:lumOff val="40000"/>
                  </a:schemeClr>
                </a:solidFill>
                <a:latin typeface="+mj-lt"/>
              </a:rPr>
              <a:t>service learning </a:t>
            </a:r>
            <a:r>
              <a:rPr lang="en-US" sz="1800" dirty="0" smtClean="0">
                <a:latin typeface="+mj-lt"/>
              </a:rPr>
              <a:t>projects related to psychology</a:t>
            </a:r>
          </a:p>
          <a:p>
            <a:pPr eaLnBrk="1" hangingPunct="1">
              <a:lnSpc>
                <a:spcPct val="80000"/>
              </a:lnSpc>
            </a:pPr>
            <a:endParaRPr lang="en-US" sz="1800" dirty="0" smtClean="0">
              <a:latin typeface="+mj-lt"/>
            </a:endParaRPr>
          </a:p>
          <a:p>
            <a:pPr eaLnBrk="1" hangingPunct="1">
              <a:lnSpc>
                <a:spcPct val="80000"/>
              </a:lnSpc>
            </a:pPr>
            <a:r>
              <a:rPr lang="en-US" sz="1800" dirty="0" smtClean="0">
                <a:solidFill>
                  <a:schemeClr val="accent2">
                    <a:lumMod val="60000"/>
                    <a:lumOff val="40000"/>
                  </a:schemeClr>
                </a:solidFill>
                <a:latin typeface="+mj-lt"/>
              </a:rPr>
              <a:t>Research, write, and present </a:t>
            </a:r>
            <a:r>
              <a:rPr lang="en-US" sz="1800" dirty="0" smtClean="0">
                <a:latin typeface="+mj-lt"/>
              </a:rPr>
              <a:t>with faculty members</a:t>
            </a:r>
          </a:p>
          <a:p>
            <a:pPr eaLnBrk="1" hangingPunct="1">
              <a:lnSpc>
                <a:spcPct val="80000"/>
              </a:lnSpc>
            </a:pPr>
            <a:endParaRPr lang="en-US" sz="1800" dirty="0" smtClean="0">
              <a:latin typeface="+mj-lt"/>
            </a:endParaRPr>
          </a:p>
          <a:p>
            <a:pPr eaLnBrk="1" hangingPunct="1">
              <a:lnSpc>
                <a:spcPct val="80000"/>
              </a:lnSpc>
            </a:pPr>
            <a:r>
              <a:rPr lang="en-US" sz="1800" dirty="0" smtClean="0">
                <a:latin typeface="+mj-lt"/>
              </a:rPr>
              <a:t>Complete a </a:t>
            </a:r>
            <a:r>
              <a:rPr lang="en-US" sz="1800" dirty="0" smtClean="0">
                <a:solidFill>
                  <a:schemeClr val="accent2">
                    <a:lumMod val="60000"/>
                    <a:lumOff val="40000"/>
                  </a:schemeClr>
                </a:solidFill>
                <a:latin typeface="+mj-lt"/>
              </a:rPr>
              <a:t>Senior Major Honors Project</a:t>
            </a:r>
          </a:p>
          <a:p>
            <a:pPr eaLnBrk="1" hangingPunct="1">
              <a:lnSpc>
                <a:spcPct val="80000"/>
              </a:lnSpc>
            </a:pPr>
            <a:endParaRPr lang="en-US" sz="1800" dirty="0" smtClean="0">
              <a:latin typeface="+mj-lt"/>
            </a:endParaRPr>
          </a:p>
          <a:p>
            <a:pPr eaLnBrk="1" hangingPunct="1">
              <a:lnSpc>
                <a:spcPct val="80000"/>
              </a:lnSpc>
            </a:pPr>
            <a:r>
              <a:rPr lang="en-US" sz="1800" dirty="0" smtClean="0">
                <a:latin typeface="+mj-lt"/>
              </a:rPr>
              <a:t>Gain additional experience through an </a:t>
            </a:r>
            <a:r>
              <a:rPr lang="en-US" sz="1800" dirty="0" smtClean="0">
                <a:solidFill>
                  <a:schemeClr val="accent2">
                    <a:lumMod val="60000"/>
                    <a:lumOff val="40000"/>
                  </a:schemeClr>
                </a:solidFill>
                <a:latin typeface="+mj-lt"/>
              </a:rPr>
              <a:t>internship or practicum</a:t>
            </a:r>
            <a:r>
              <a:rPr lang="en-US" sz="1800" dirty="0" smtClean="0">
                <a:latin typeface="+mj-lt"/>
              </a:rPr>
              <a:t> related to Psychology</a:t>
            </a:r>
            <a:endParaRPr lang="en-US" sz="1800" b="1" dirty="0" smtClean="0">
              <a:latin typeface="+mj-lt"/>
            </a:endParaRPr>
          </a:p>
          <a:p>
            <a:pPr eaLnBrk="1" hangingPunct="1">
              <a:lnSpc>
                <a:spcPct val="80000"/>
              </a:lnSpc>
              <a:buFont typeface="Wingdings" pitchFamily="2" charset="2"/>
              <a:buNone/>
            </a:pPr>
            <a:endParaRPr lang="en-US" sz="2400" b="1" dirty="0" smtClean="0">
              <a:latin typeface="Franklin Gothic Medium" pitchFamily="34" charset="0"/>
            </a:endParaRPr>
          </a:p>
          <a:p>
            <a:pPr eaLnBrk="1" hangingPunct="1">
              <a:lnSpc>
                <a:spcPct val="80000"/>
              </a:lnSpc>
            </a:pPr>
            <a:endParaRPr lang="en-US" sz="2400" dirty="0" smtClean="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15043">
                                            <p:txEl>
                                              <p:pRg st="0" end="0"/>
                                            </p:txEl>
                                          </p:spTgt>
                                        </p:tgtEl>
                                        <p:attrNameLst>
                                          <p:attrName>style.visibility</p:attrName>
                                        </p:attrNameLst>
                                      </p:cBhvr>
                                      <p:to>
                                        <p:strVal val="visible"/>
                                      </p:to>
                                    </p:set>
                                    <p:animEffect transition="in" filter="diamond(in)">
                                      <p:cBhvr>
                                        <p:cTn id="7" dur="500"/>
                                        <p:tgtEl>
                                          <p:spTgt spid="2150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15043">
                                            <p:txEl>
                                              <p:pRg st="2" end="2"/>
                                            </p:txEl>
                                          </p:spTgt>
                                        </p:tgtEl>
                                        <p:attrNameLst>
                                          <p:attrName>style.visibility</p:attrName>
                                        </p:attrNameLst>
                                      </p:cBhvr>
                                      <p:to>
                                        <p:strVal val="visible"/>
                                      </p:to>
                                    </p:set>
                                    <p:animEffect transition="in" filter="diamond(in)">
                                      <p:cBhvr>
                                        <p:cTn id="12" dur="500"/>
                                        <p:tgtEl>
                                          <p:spTgt spid="21504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215043">
                                            <p:txEl>
                                              <p:pRg st="4" end="4"/>
                                            </p:txEl>
                                          </p:spTgt>
                                        </p:tgtEl>
                                        <p:attrNameLst>
                                          <p:attrName>style.visibility</p:attrName>
                                        </p:attrNameLst>
                                      </p:cBhvr>
                                      <p:to>
                                        <p:strVal val="visible"/>
                                      </p:to>
                                    </p:set>
                                    <p:animEffect transition="in" filter="diamond(in)">
                                      <p:cBhvr>
                                        <p:cTn id="17" dur="500"/>
                                        <p:tgtEl>
                                          <p:spTgt spid="21504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215043">
                                            <p:txEl>
                                              <p:pRg st="6" end="6"/>
                                            </p:txEl>
                                          </p:spTgt>
                                        </p:tgtEl>
                                        <p:attrNameLst>
                                          <p:attrName>style.visibility</p:attrName>
                                        </p:attrNameLst>
                                      </p:cBhvr>
                                      <p:to>
                                        <p:strVal val="visible"/>
                                      </p:to>
                                    </p:set>
                                    <p:animEffect transition="in" filter="diamond(in)">
                                      <p:cBhvr>
                                        <p:cTn id="22" dur="500"/>
                                        <p:tgtEl>
                                          <p:spTgt spid="21504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215043">
                                            <p:txEl>
                                              <p:pRg st="8" end="8"/>
                                            </p:txEl>
                                          </p:spTgt>
                                        </p:tgtEl>
                                        <p:attrNameLst>
                                          <p:attrName>style.visibility</p:attrName>
                                        </p:attrNameLst>
                                      </p:cBhvr>
                                      <p:to>
                                        <p:strVal val="visible"/>
                                      </p:to>
                                    </p:set>
                                    <p:animEffect transition="in" filter="diamond(in)">
                                      <p:cBhvr>
                                        <p:cTn id="27" dur="500"/>
                                        <p:tgtEl>
                                          <p:spTgt spid="21504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215043">
                                            <p:txEl>
                                              <p:pRg st="10" end="10"/>
                                            </p:txEl>
                                          </p:spTgt>
                                        </p:tgtEl>
                                        <p:attrNameLst>
                                          <p:attrName>style.visibility</p:attrName>
                                        </p:attrNameLst>
                                      </p:cBhvr>
                                      <p:to>
                                        <p:strVal val="visible"/>
                                      </p:to>
                                    </p:set>
                                    <p:animEffect transition="in" filter="diamond(in)">
                                      <p:cBhvr>
                                        <p:cTn id="32" dur="500"/>
                                        <p:tgtEl>
                                          <p:spTgt spid="21504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AutoShape 2"/>
          <p:cNvSpPr>
            <a:spLocks noGrp="1" noChangeArrowheads="1"/>
          </p:cNvSpPr>
          <p:nvPr>
            <p:ph type="title"/>
          </p:nvPr>
        </p:nvSpPr>
        <p:spPr>
          <a:xfrm>
            <a:off x="762000" y="838200"/>
            <a:ext cx="7924800" cy="1143000"/>
          </a:xfrm>
        </p:spPr>
        <p:txBody>
          <a:bodyPr>
            <a:normAutofit fontScale="90000"/>
          </a:bodyPr>
          <a:lstStyle/>
          <a:p>
            <a:pPr eaLnBrk="1" fontAlgn="auto" hangingPunct="1">
              <a:spcAft>
                <a:spcPts val="0"/>
              </a:spcAft>
              <a:defRPr/>
            </a:pPr>
            <a:r>
              <a:rPr lang="en-US" sz="4000" dirty="0">
                <a:latin typeface="Franklin Gothic Medium" pitchFamily="34" charset="0"/>
              </a:rPr>
              <a:t>Psychology at Messiah College:</a:t>
            </a:r>
            <a:br>
              <a:rPr lang="en-US" sz="4000" dirty="0">
                <a:latin typeface="Franklin Gothic Medium" pitchFamily="34" charset="0"/>
              </a:rPr>
            </a:br>
            <a:r>
              <a:rPr lang="en-US" sz="4000" dirty="0">
                <a:latin typeface="Franklin Gothic Medium" pitchFamily="34" charset="0"/>
              </a:rPr>
              <a:t>The Faculty</a:t>
            </a:r>
          </a:p>
        </p:txBody>
      </p:sp>
      <p:sp>
        <p:nvSpPr>
          <p:cNvPr id="20483" name="Rectangle 3"/>
          <p:cNvSpPr>
            <a:spLocks noGrp="1" noChangeArrowheads="1"/>
          </p:cNvSpPr>
          <p:nvPr>
            <p:ph sz="half" idx="1"/>
          </p:nvPr>
        </p:nvSpPr>
        <p:spPr>
          <a:xfrm>
            <a:off x="5373688" y="2895600"/>
            <a:ext cx="3770312" cy="3962400"/>
          </a:xfrm>
        </p:spPr>
        <p:txBody>
          <a:bodyPr/>
          <a:lstStyle/>
          <a:p>
            <a:pPr eaLnBrk="1" hangingPunct="1"/>
            <a:endParaRPr lang="en-US" sz="2400" dirty="0" smtClean="0"/>
          </a:p>
          <a:p>
            <a:pPr eaLnBrk="1" hangingPunct="1"/>
            <a:endParaRPr lang="en-US" sz="2400" dirty="0" smtClean="0"/>
          </a:p>
          <a:p>
            <a:pPr eaLnBrk="1" hangingPunct="1">
              <a:buNone/>
            </a:pPr>
            <a:endParaRPr lang="en-US" sz="2400" dirty="0" smtClean="0"/>
          </a:p>
          <a:p>
            <a:pPr eaLnBrk="1" hangingPunct="1">
              <a:buFont typeface="Wingdings" pitchFamily="2" charset="2"/>
              <a:buNone/>
            </a:pPr>
            <a:endParaRPr lang="en-US" sz="2400" dirty="0" smtClean="0"/>
          </a:p>
          <a:p>
            <a:pPr eaLnBrk="1" hangingPunct="1"/>
            <a:endParaRPr lang="en-US" sz="2400" dirty="0" smtClean="0"/>
          </a:p>
          <a:p>
            <a:pPr eaLnBrk="1" hangingPunct="1">
              <a:buFont typeface="Wingdings" pitchFamily="2" charset="2"/>
              <a:buNone/>
            </a:pPr>
            <a:endParaRPr lang="en-US" sz="2400" dirty="0" smtClean="0"/>
          </a:p>
          <a:p>
            <a:pPr eaLnBrk="1" hangingPunct="1">
              <a:buFont typeface="Wingdings" pitchFamily="2" charset="2"/>
              <a:buNone/>
            </a:pPr>
            <a:r>
              <a:rPr lang="en-US" sz="2400" b="1" dirty="0" smtClean="0"/>
              <a:t>John Bechtold, Chair</a:t>
            </a:r>
          </a:p>
          <a:p>
            <a:pPr algn="ctr" eaLnBrk="1" hangingPunct="1">
              <a:buFont typeface="Wingdings" pitchFamily="2" charset="2"/>
              <a:buNone/>
            </a:pPr>
            <a:r>
              <a:rPr lang="en-US" sz="2400" b="1" dirty="0" smtClean="0"/>
              <a:t>Ph.D. Kansas State</a:t>
            </a:r>
          </a:p>
          <a:p>
            <a:pPr algn="ctr" eaLnBrk="1" hangingPunct="1">
              <a:buFont typeface="Wingdings" pitchFamily="2" charset="2"/>
              <a:buNone/>
            </a:pPr>
            <a:r>
              <a:rPr lang="en-US" sz="2400" b="1" dirty="0" smtClean="0"/>
              <a:t>1988</a:t>
            </a:r>
          </a:p>
        </p:txBody>
      </p:sp>
      <p:sp>
        <p:nvSpPr>
          <p:cNvPr id="20484" name="Rectangle 4"/>
          <p:cNvSpPr>
            <a:spLocks noGrp="1" noChangeArrowheads="1"/>
          </p:cNvSpPr>
          <p:nvPr>
            <p:ph sz="half" idx="2"/>
          </p:nvPr>
        </p:nvSpPr>
        <p:spPr>
          <a:xfrm>
            <a:off x="381000" y="2362200"/>
            <a:ext cx="4876800" cy="4191000"/>
          </a:xfrm>
        </p:spPr>
        <p:txBody>
          <a:bodyPr/>
          <a:lstStyle/>
          <a:p>
            <a:pPr eaLnBrk="1" hangingPunct="1">
              <a:lnSpc>
                <a:spcPct val="90000"/>
              </a:lnSpc>
              <a:buSzPct val="60000"/>
              <a:buFont typeface="Wingdings" pitchFamily="2" charset="2"/>
              <a:buNone/>
            </a:pPr>
            <a:r>
              <a:rPr lang="en-US" sz="1800" b="1" dirty="0" smtClean="0">
                <a:solidFill>
                  <a:schemeClr val="accent2">
                    <a:lumMod val="60000"/>
                    <a:lumOff val="40000"/>
                  </a:schemeClr>
                </a:solidFill>
                <a:latin typeface="+mj-lt"/>
              </a:rPr>
              <a:t>Research &amp; Professional Interests:</a:t>
            </a:r>
          </a:p>
          <a:p>
            <a:pPr eaLnBrk="1" hangingPunct="1">
              <a:lnSpc>
                <a:spcPct val="90000"/>
              </a:lnSpc>
              <a:buSzPct val="60000"/>
              <a:buFont typeface="Wingdings" pitchFamily="2" charset="2"/>
              <a:buChar char="§"/>
            </a:pPr>
            <a:r>
              <a:rPr lang="en-US" sz="1800" dirty="0" smtClean="0">
                <a:latin typeface="+mj-lt"/>
              </a:rPr>
              <a:t>Fathering &amp; Divorce</a:t>
            </a:r>
          </a:p>
          <a:p>
            <a:pPr eaLnBrk="1" hangingPunct="1">
              <a:lnSpc>
                <a:spcPct val="90000"/>
              </a:lnSpc>
              <a:buSzPct val="60000"/>
              <a:buFont typeface="Wingdings" pitchFamily="2" charset="2"/>
              <a:buChar char="§"/>
            </a:pPr>
            <a:r>
              <a:rPr lang="en-US" sz="1800" dirty="0" smtClean="0">
                <a:latin typeface="+mj-lt"/>
              </a:rPr>
              <a:t>Cross-Cultural Studies</a:t>
            </a:r>
          </a:p>
          <a:p>
            <a:pPr eaLnBrk="1" hangingPunct="1">
              <a:lnSpc>
                <a:spcPct val="90000"/>
              </a:lnSpc>
              <a:buSzPct val="60000"/>
              <a:buFont typeface="Wingdings" pitchFamily="2" charset="2"/>
              <a:buChar char="§"/>
            </a:pPr>
            <a:r>
              <a:rPr lang="en-US" sz="1800" dirty="0" smtClean="0">
                <a:latin typeface="+mj-lt"/>
              </a:rPr>
              <a:t>Technology &amp; Its Psychological Effects</a:t>
            </a:r>
          </a:p>
          <a:p>
            <a:pPr eaLnBrk="1" hangingPunct="1">
              <a:lnSpc>
                <a:spcPct val="90000"/>
              </a:lnSpc>
              <a:buSzPct val="60000"/>
              <a:buFont typeface="Wingdings" pitchFamily="2" charset="2"/>
              <a:buChar char="§"/>
            </a:pPr>
            <a:r>
              <a:rPr lang="en-US" sz="1800" dirty="0" smtClean="0">
                <a:latin typeface="+mj-lt"/>
              </a:rPr>
              <a:t>Communication technology and European Youth</a:t>
            </a:r>
          </a:p>
          <a:p>
            <a:pPr eaLnBrk="1" hangingPunct="1">
              <a:lnSpc>
                <a:spcPct val="90000"/>
              </a:lnSpc>
              <a:buSzPct val="60000"/>
              <a:buFont typeface="Wingdings" pitchFamily="2" charset="2"/>
              <a:buChar char="§"/>
            </a:pPr>
            <a:endParaRPr lang="en-US" sz="1800" b="1" dirty="0" smtClean="0">
              <a:latin typeface="+mj-lt"/>
            </a:endParaRPr>
          </a:p>
          <a:p>
            <a:pPr eaLnBrk="1" hangingPunct="1">
              <a:lnSpc>
                <a:spcPct val="90000"/>
              </a:lnSpc>
              <a:buSzPct val="60000"/>
              <a:buFont typeface="Wingdings" pitchFamily="2" charset="2"/>
              <a:buNone/>
            </a:pPr>
            <a:r>
              <a:rPr lang="en-US" sz="1800" b="1" dirty="0" smtClean="0">
                <a:solidFill>
                  <a:schemeClr val="accent2">
                    <a:lumMod val="60000"/>
                    <a:lumOff val="40000"/>
                  </a:schemeClr>
                </a:solidFill>
                <a:latin typeface="+mj-lt"/>
              </a:rPr>
              <a:t>Frequently Taught Courses:</a:t>
            </a:r>
          </a:p>
          <a:p>
            <a:pPr eaLnBrk="1" hangingPunct="1">
              <a:lnSpc>
                <a:spcPct val="90000"/>
              </a:lnSpc>
              <a:buSzPct val="60000"/>
              <a:buFont typeface="Wingdings" pitchFamily="2" charset="2"/>
              <a:buChar char="§"/>
            </a:pPr>
            <a:r>
              <a:rPr lang="en-US" sz="1800" dirty="0" smtClean="0">
                <a:latin typeface="+mj-lt"/>
              </a:rPr>
              <a:t>Opportunities in Psychology</a:t>
            </a:r>
          </a:p>
          <a:p>
            <a:pPr eaLnBrk="1" hangingPunct="1">
              <a:lnSpc>
                <a:spcPct val="90000"/>
              </a:lnSpc>
              <a:buSzPct val="60000"/>
              <a:buFont typeface="Wingdings" pitchFamily="2" charset="2"/>
              <a:buChar char="§"/>
            </a:pPr>
            <a:r>
              <a:rPr lang="en-US" sz="1800" dirty="0" smtClean="0">
                <a:latin typeface="+mj-lt"/>
              </a:rPr>
              <a:t>Cognition</a:t>
            </a:r>
          </a:p>
          <a:p>
            <a:pPr eaLnBrk="1" hangingPunct="1">
              <a:lnSpc>
                <a:spcPct val="90000"/>
              </a:lnSpc>
              <a:buSzPct val="60000"/>
              <a:buFont typeface="Wingdings" pitchFamily="2" charset="2"/>
              <a:buChar char="§"/>
            </a:pPr>
            <a:r>
              <a:rPr lang="en-US" sz="1800" dirty="0" smtClean="0">
                <a:latin typeface="+mj-lt"/>
              </a:rPr>
              <a:t>Experimental Psychology</a:t>
            </a:r>
          </a:p>
          <a:p>
            <a:pPr eaLnBrk="1" hangingPunct="1">
              <a:lnSpc>
                <a:spcPct val="90000"/>
              </a:lnSpc>
              <a:buSzPct val="60000"/>
              <a:buFont typeface="Wingdings" pitchFamily="2" charset="2"/>
              <a:buChar char="§"/>
            </a:pPr>
            <a:r>
              <a:rPr lang="en-US" sz="1800" dirty="0" smtClean="0">
                <a:latin typeface="+mj-lt"/>
              </a:rPr>
              <a:t>Cross-cultural Psychology</a:t>
            </a:r>
          </a:p>
          <a:p>
            <a:pPr eaLnBrk="1" hangingPunct="1">
              <a:lnSpc>
                <a:spcPct val="90000"/>
              </a:lnSpc>
              <a:buSzPct val="60000"/>
              <a:buFont typeface="Wingdings" pitchFamily="2" charset="2"/>
              <a:buChar char="§"/>
            </a:pPr>
            <a:r>
              <a:rPr lang="en-US" sz="1800" dirty="0" smtClean="0">
                <a:latin typeface="+mj-lt"/>
              </a:rPr>
              <a:t>Statistical Methods in Psychology</a:t>
            </a:r>
          </a:p>
        </p:txBody>
      </p:sp>
      <p:pic>
        <p:nvPicPr>
          <p:cNvPr id="20488" name="Picture 8" descr="Professor John Bechtold"/>
          <p:cNvPicPr>
            <a:picLocks noChangeAspect="1" noChangeArrowheads="1"/>
          </p:cNvPicPr>
          <p:nvPr/>
        </p:nvPicPr>
        <p:blipFill>
          <a:blip r:embed="rId2" cstate="print"/>
          <a:srcRect/>
          <a:stretch>
            <a:fillRect/>
          </a:stretch>
        </p:blipFill>
        <p:spPr bwMode="auto">
          <a:xfrm>
            <a:off x="5867400" y="1676400"/>
            <a:ext cx="2362200" cy="3543300"/>
          </a:xfrm>
          <a:prstGeom prst="rect">
            <a:avLst/>
          </a:prstGeom>
          <a:noFill/>
        </p:spPr>
      </p:pic>
    </p:spTree>
  </p:cSld>
  <p:clrMapOvr>
    <a:masterClrMapping/>
  </p:clrMapOvr>
  <p:transition>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AutoShape 1026"/>
          <p:cNvSpPr>
            <a:spLocks noGrp="1" noChangeArrowheads="1"/>
          </p:cNvSpPr>
          <p:nvPr>
            <p:ph type="title"/>
          </p:nvPr>
        </p:nvSpPr>
        <p:spPr>
          <a:xfrm>
            <a:off x="762000" y="914400"/>
            <a:ext cx="7924800" cy="1143000"/>
          </a:xfrm>
        </p:spPr>
        <p:txBody>
          <a:bodyPr>
            <a:normAutofit fontScale="90000"/>
          </a:bodyPr>
          <a:lstStyle/>
          <a:p>
            <a:pPr eaLnBrk="1" fontAlgn="auto" hangingPunct="1">
              <a:spcAft>
                <a:spcPts val="0"/>
              </a:spcAft>
              <a:defRPr/>
            </a:pPr>
            <a:r>
              <a:rPr lang="en-US" sz="4000" dirty="0">
                <a:latin typeface="Franklin Gothic Medium" pitchFamily="34" charset="0"/>
              </a:rPr>
              <a:t>Psychology at Messiah College:</a:t>
            </a:r>
            <a:br>
              <a:rPr lang="en-US" sz="4000" dirty="0">
                <a:latin typeface="Franklin Gothic Medium" pitchFamily="34" charset="0"/>
              </a:rPr>
            </a:br>
            <a:r>
              <a:rPr lang="en-US" sz="4000" dirty="0">
                <a:latin typeface="Franklin Gothic Medium" pitchFamily="34" charset="0"/>
              </a:rPr>
              <a:t>The Faculty</a:t>
            </a:r>
          </a:p>
        </p:txBody>
      </p:sp>
      <p:sp>
        <p:nvSpPr>
          <p:cNvPr id="23555" name="Rectangle 1027"/>
          <p:cNvSpPr>
            <a:spLocks noGrp="1" noChangeArrowheads="1"/>
          </p:cNvSpPr>
          <p:nvPr>
            <p:ph sz="half" idx="1"/>
          </p:nvPr>
        </p:nvSpPr>
        <p:spPr>
          <a:xfrm>
            <a:off x="4572000" y="2290439"/>
            <a:ext cx="4419600" cy="4572000"/>
          </a:xfrm>
        </p:spPr>
        <p:txBody>
          <a:bodyPr>
            <a:normAutofit/>
          </a:bodyPr>
          <a:lstStyle/>
          <a:p>
            <a:pPr eaLnBrk="1" hangingPunct="1">
              <a:lnSpc>
                <a:spcPct val="90000"/>
              </a:lnSpc>
            </a:pPr>
            <a:endParaRPr lang="en-US" sz="1800" b="1" dirty="0" smtClean="0"/>
          </a:p>
          <a:p>
            <a:pPr eaLnBrk="1" hangingPunct="1">
              <a:lnSpc>
                <a:spcPct val="90000"/>
              </a:lnSpc>
            </a:pPr>
            <a:endParaRPr lang="en-US" sz="1800" b="1" dirty="0" smtClean="0"/>
          </a:p>
          <a:p>
            <a:pPr eaLnBrk="1" hangingPunct="1">
              <a:lnSpc>
                <a:spcPct val="90000"/>
              </a:lnSpc>
            </a:pPr>
            <a:endParaRPr lang="en-US" sz="1800" dirty="0" smtClean="0"/>
          </a:p>
          <a:p>
            <a:pPr eaLnBrk="1" hangingPunct="1">
              <a:lnSpc>
                <a:spcPct val="90000"/>
              </a:lnSpc>
            </a:pPr>
            <a:endParaRPr lang="en-US" sz="1800" b="1" dirty="0" smtClean="0"/>
          </a:p>
          <a:p>
            <a:pPr eaLnBrk="1" hangingPunct="1">
              <a:lnSpc>
                <a:spcPct val="90000"/>
              </a:lnSpc>
            </a:pPr>
            <a:endParaRPr lang="en-US" sz="1800" b="1" dirty="0" smtClean="0"/>
          </a:p>
          <a:p>
            <a:pPr eaLnBrk="1" hangingPunct="1">
              <a:lnSpc>
                <a:spcPct val="90000"/>
              </a:lnSpc>
            </a:pPr>
            <a:endParaRPr lang="en-US" sz="1800" b="1" dirty="0" smtClean="0"/>
          </a:p>
          <a:p>
            <a:pPr eaLnBrk="1" hangingPunct="1">
              <a:lnSpc>
                <a:spcPct val="90000"/>
              </a:lnSpc>
            </a:pPr>
            <a:endParaRPr lang="en-US" sz="1800" b="1" dirty="0" smtClean="0"/>
          </a:p>
          <a:p>
            <a:pPr eaLnBrk="1" hangingPunct="1">
              <a:lnSpc>
                <a:spcPct val="90000"/>
              </a:lnSpc>
              <a:buFont typeface="Wingdings" pitchFamily="2" charset="2"/>
              <a:buNone/>
            </a:pPr>
            <a:endParaRPr lang="en-US" sz="1800" b="1" dirty="0" smtClean="0"/>
          </a:p>
          <a:p>
            <a:pPr eaLnBrk="1" hangingPunct="1">
              <a:lnSpc>
                <a:spcPct val="90000"/>
              </a:lnSpc>
              <a:buFont typeface="Wingdings" pitchFamily="2" charset="2"/>
              <a:buNone/>
            </a:pPr>
            <a:r>
              <a:rPr lang="en-US" sz="1800" b="1" dirty="0" smtClean="0"/>
              <a:t> </a:t>
            </a:r>
          </a:p>
          <a:p>
            <a:pPr eaLnBrk="1" hangingPunct="1">
              <a:lnSpc>
                <a:spcPct val="90000"/>
              </a:lnSpc>
              <a:buFont typeface="Wingdings" pitchFamily="2" charset="2"/>
              <a:buNone/>
            </a:pPr>
            <a:endParaRPr lang="en-US" sz="1800" b="1" dirty="0" smtClean="0"/>
          </a:p>
          <a:p>
            <a:pPr eaLnBrk="1" hangingPunct="1">
              <a:lnSpc>
                <a:spcPct val="90000"/>
              </a:lnSpc>
              <a:buFont typeface="Wingdings" pitchFamily="2" charset="2"/>
              <a:buNone/>
            </a:pPr>
            <a:endParaRPr lang="en-US" sz="1800" b="1" dirty="0" smtClean="0"/>
          </a:p>
          <a:p>
            <a:pPr algn="ctr" eaLnBrk="1" hangingPunct="1">
              <a:lnSpc>
                <a:spcPct val="90000"/>
              </a:lnSpc>
              <a:buFont typeface="Wingdings" pitchFamily="2" charset="2"/>
              <a:buNone/>
            </a:pPr>
            <a:r>
              <a:rPr lang="en-US" sz="2400" b="1" dirty="0" smtClean="0"/>
              <a:t>Henry A. Danso</a:t>
            </a:r>
          </a:p>
          <a:p>
            <a:pPr algn="ctr" eaLnBrk="1" hangingPunct="1">
              <a:lnSpc>
                <a:spcPct val="90000"/>
              </a:lnSpc>
              <a:buFont typeface="Wingdings" pitchFamily="2" charset="2"/>
              <a:buNone/>
            </a:pPr>
            <a:r>
              <a:rPr lang="en-US" b="1" dirty="0" smtClean="0"/>
              <a:t>Ph.D. University of Western Ontario</a:t>
            </a:r>
          </a:p>
          <a:p>
            <a:pPr algn="ctr" eaLnBrk="1" hangingPunct="1">
              <a:lnSpc>
                <a:spcPct val="90000"/>
              </a:lnSpc>
              <a:buFont typeface="Wingdings" pitchFamily="2" charset="2"/>
              <a:buNone/>
            </a:pPr>
            <a:r>
              <a:rPr lang="en-US" b="1" dirty="0" smtClean="0"/>
              <a:t>2009</a:t>
            </a:r>
          </a:p>
        </p:txBody>
      </p:sp>
      <p:sp>
        <p:nvSpPr>
          <p:cNvPr id="23556" name="Rectangle 1028"/>
          <p:cNvSpPr>
            <a:spLocks noGrp="1" noChangeArrowheads="1"/>
          </p:cNvSpPr>
          <p:nvPr>
            <p:ph sz="half" idx="2"/>
          </p:nvPr>
        </p:nvSpPr>
        <p:spPr>
          <a:xfrm>
            <a:off x="685800" y="2743200"/>
            <a:ext cx="4648200" cy="4114800"/>
          </a:xfrm>
        </p:spPr>
        <p:txBody>
          <a:bodyPr>
            <a:normAutofit/>
          </a:bodyPr>
          <a:lstStyle/>
          <a:p>
            <a:pPr eaLnBrk="1" hangingPunct="1">
              <a:lnSpc>
                <a:spcPct val="80000"/>
              </a:lnSpc>
              <a:buFont typeface="Wingdings" pitchFamily="2" charset="2"/>
              <a:buNone/>
            </a:pPr>
            <a:r>
              <a:rPr lang="en-US" sz="2000" b="1" dirty="0" smtClean="0">
                <a:solidFill>
                  <a:schemeClr val="accent2">
                    <a:lumMod val="60000"/>
                    <a:lumOff val="40000"/>
                  </a:schemeClr>
                </a:solidFill>
                <a:latin typeface="+mj-lt"/>
              </a:rPr>
              <a:t>Research &amp; Professional Interests:</a:t>
            </a:r>
          </a:p>
          <a:p>
            <a:pPr eaLnBrk="1" hangingPunct="1">
              <a:lnSpc>
                <a:spcPct val="80000"/>
              </a:lnSpc>
              <a:buFontTx/>
              <a:buChar char="•"/>
            </a:pPr>
            <a:r>
              <a:rPr lang="en-US" sz="2000" dirty="0" smtClean="0">
                <a:latin typeface="+mj-lt"/>
              </a:rPr>
              <a:t>Immigration Attitudes</a:t>
            </a:r>
          </a:p>
          <a:p>
            <a:pPr eaLnBrk="1" hangingPunct="1">
              <a:lnSpc>
                <a:spcPct val="80000"/>
              </a:lnSpc>
              <a:buFontTx/>
              <a:buChar char="•"/>
            </a:pPr>
            <a:r>
              <a:rPr lang="en-US" sz="2000" dirty="0" smtClean="0">
                <a:latin typeface="+mj-lt"/>
              </a:rPr>
              <a:t>Intelligence Test Performance</a:t>
            </a:r>
          </a:p>
          <a:p>
            <a:pPr eaLnBrk="1" hangingPunct="1">
              <a:lnSpc>
                <a:spcPct val="80000"/>
              </a:lnSpc>
              <a:buFontTx/>
              <a:buChar char="•"/>
            </a:pPr>
            <a:r>
              <a:rPr lang="en-US" sz="2000" dirty="0" smtClean="0">
                <a:latin typeface="+mj-lt"/>
              </a:rPr>
              <a:t>Reconciliation</a:t>
            </a:r>
          </a:p>
          <a:p>
            <a:pPr eaLnBrk="1" hangingPunct="1">
              <a:lnSpc>
                <a:spcPct val="80000"/>
              </a:lnSpc>
              <a:buFontTx/>
              <a:buChar char="•"/>
            </a:pPr>
            <a:endParaRPr lang="en-US" sz="2000" b="1" dirty="0" smtClean="0">
              <a:latin typeface="+mj-lt"/>
            </a:endParaRPr>
          </a:p>
          <a:p>
            <a:pPr eaLnBrk="1" hangingPunct="1">
              <a:lnSpc>
                <a:spcPct val="80000"/>
              </a:lnSpc>
              <a:buFont typeface="Wingdings" pitchFamily="2" charset="2"/>
              <a:buNone/>
            </a:pPr>
            <a:r>
              <a:rPr lang="en-US" sz="2000" b="1" dirty="0" smtClean="0">
                <a:solidFill>
                  <a:schemeClr val="accent2">
                    <a:lumMod val="60000"/>
                    <a:lumOff val="40000"/>
                  </a:schemeClr>
                </a:solidFill>
                <a:latin typeface="+mj-lt"/>
              </a:rPr>
              <a:t>Frequently Taught Courses:</a:t>
            </a:r>
          </a:p>
          <a:p>
            <a:pPr eaLnBrk="1" hangingPunct="1">
              <a:lnSpc>
                <a:spcPct val="80000"/>
              </a:lnSpc>
              <a:buSzPct val="60000"/>
              <a:buFont typeface="Wingdings" pitchFamily="2" charset="2"/>
              <a:buChar char="§"/>
            </a:pPr>
            <a:r>
              <a:rPr lang="en-US" sz="2000" dirty="0" smtClean="0">
                <a:latin typeface="+mj-lt"/>
              </a:rPr>
              <a:t>Social Psychology</a:t>
            </a:r>
          </a:p>
          <a:p>
            <a:pPr eaLnBrk="1" hangingPunct="1">
              <a:lnSpc>
                <a:spcPct val="80000"/>
              </a:lnSpc>
              <a:buSzPct val="60000"/>
              <a:buFont typeface="Wingdings" pitchFamily="2" charset="2"/>
              <a:buChar char="§"/>
            </a:pPr>
            <a:r>
              <a:rPr lang="en-US" sz="2000" dirty="0" smtClean="0">
                <a:latin typeface="+mj-lt"/>
              </a:rPr>
              <a:t>Lifespan Development</a:t>
            </a:r>
          </a:p>
          <a:p>
            <a:pPr eaLnBrk="1" hangingPunct="1">
              <a:lnSpc>
                <a:spcPct val="80000"/>
              </a:lnSpc>
              <a:buSzPct val="60000"/>
              <a:buFont typeface="Wingdings" pitchFamily="2" charset="2"/>
              <a:buChar char="§"/>
            </a:pPr>
            <a:r>
              <a:rPr lang="en-US" sz="2000" dirty="0" smtClean="0">
                <a:latin typeface="+mj-lt"/>
              </a:rPr>
              <a:t>Topics: Research</a:t>
            </a:r>
          </a:p>
          <a:p>
            <a:pPr eaLnBrk="1" hangingPunct="1">
              <a:lnSpc>
                <a:spcPct val="80000"/>
              </a:lnSpc>
              <a:buSzPct val="60000"/>
              <a:buFont typeface="Wingdings" pitchFamily="2" charset="2"/>
              <a:buChar char="§"/>
            </a:pPr>
            <a:endParaRPr lang="en-US" sz="2000" b="1" dirty="0" smtClean="0">
              <a:latin typeface="+mj-lt"/>
            </a:endParaRPr>
          </a:p>
          <a:p>
            <a:pPr eaLnBrk="1" hangingPunct="1">
              <a:lnSpc>
                <a:spcPct val="80000"/>
              </a:lnSpc>
              <a:buFont typeface="Wingdings" pitchFamily="2" charset="2"/>
              <a:buNone/>
            </a:pPr>
            <a:endParaRPr lang="en-US" sz="2200" dirty="0" smtClean="0">
              <a:latin typeface="+mj-lt"/>
            </a:endParaRPr>
          </a:p>
        </p:txBody>
      </p:sp>
      <p:pic>
        <p:nvPicPr>
          <p:cNvPr id="23559" name="Picture 7" descr="Professor Henry Danso"/>
          <p:cNvPicPr>
            <a:picLocks noChangeAspect="1" noChangeArrowheads="1"/>
          </p:cNvPicPr>
          <p:nvPr/>
        </p:nvPicPr>
        <p:blipFill>
          <a:blip r:embed="rId2" cstate="print"/>
          <a:srcRect/>
          <a:stretch>
            <a:fillRect/>
          </a:stretch>
        </p:blipFill>
        <p:spPr bwMode="auto">
          <a:xfrm>
            <a:off x="5562600" y="1905000"/>
            <a:ext cx="2362200" cy="3536311"/>
          </a:xfrm>
          <a:prstGeom prst="rect">
            <a:avLst/>
          </a:prstGeom>
          <a:noFill/>
        </p:spPr>
      </p:pic>
    </p:spTree>
  </p:cSld>
  <p:clrMapOvr>
    <a:masterClrMapping/>
  </p:clrMapOvr>
  <p:transition>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20" name="AutoShape 8"/>
          <p:cNvSpPr>
            <a:spLocks noGrp="1" noChangeArrowheads="1"/>
          </p:cNvSpPr>
          <p:nvPr>
            <p:ph type="title"/>
          </p:nvPr>
        </p:nvSpPr>
        <p:spPr>
          <a:xfrm>
            <a:off x="762000" y="914400"/>
            <a:ext cx="7924800" cy="1143000"/>
          </a:xfrm>
        </p:spPr>
        <p:txBody>
          <a:bodyPr>
            <a:normAutofit fontScale="90000"/>
          </a:bodyPr>
          <a:lstStyle/>
          <a:p>
            <a:pPr eaLnBrk="1" fontAlgn="auto" hangingPunct="1">
              <a:spcAft>
                <a:spcPts val="0"/>
              </a:spcAft>
              <a:defRPr/>
            </a:pPr>
            <a:r>
              <a:rPr lang="en-US" sz="4000" dirty="0">
                <a:latin typeface="Franklin Gothic Medium" pitchFamily="34" charset="0"/>
              </a:rPr>
              <a:t>Psychology at Messiah College:</a:t>
            </a:r>
            <a:br>
              <a:rPr lang="en-US" sz="4000" dirty="0">
                <a:latin typeface="Franklin Gothic Medium" pitchFamily="34" charset="0"/>
              </a:rPr>
            </a:br>
            <a:r>
              <a:rPr lang="en-US" sz="4000" dirty="0">
                <a:latin typeface="Franklin Gothic Medium" pitchFamily="34" charset="0"/>
              </a:rPr>
              <a:t>The Faculty</a:t>
            </a:r>
          </a:p>
        </p:txBody>
      </p:sp>
      <p:sp>
        <p:nvSpPr>
          <p:cNvPr id="25603" name="Rectangle 10"/>
          <p:cNvSpPr>
            <a:spLocks noGrp="1" noChangeArrowheads="1"/>
          </p:cNvSpPr>
          <p:nvPr>
            <p:ph sz="half" idx="1"/>
          </p:nvPr>
        </p:nvSpPr>
        <p:spPr>
          <a:xfrm>
            <a:off x="4267200" y="2362200"/>
            <a:ext cx="4648200" cy="3657600"/>
          </a:xfrm>
        </p:spPr>
        <p:txBody>
          <a:bodyPr/>
          <a:lstStyle/>
          <a:p>
            <a:pPr eaLnBrk="1" hangingPunct="1">
              <a:buFont typeface="Wingdings" pitchFamily="2" charset="2"/>
              <a:buNone/>
            </a:pPr>
            <a:r>
              <a:rPr lang="en-US" sz="2100" b="1" dirty="0" smtClean="0">
                <a:solidFill>
                  <a:schemeClr val="accent2">
                    <a:lumMod val="60000"/>
                    <a:lumOff val="40000"/>
                  </a:schemeClr>
                </a:solidFill>
                <a:latin typeface="+mj-lt"/>
              </a:rPr>
              <a:t>Research &amp; Professional Interests: </a:t>
            </a:r>
          </a:p>
          <a:p>
            <a:pPr eaLnBrk="1" hangingPunct="1">
              <a:buSzPct val="60000"/>
              <a:buFont typeface="Wingdings" pitchFamily="2" charset="2"/>
              <a:buChar char="§"/>
            </a:pPr>
            <a:r>
              <a:rPr lang="en-US" sz="2000" dirty="0" smtClean="0">
                <a:latin typeface="+mj-lt"/>
              </a:rPr>
              <a:t>Integration of Psych &amp; Theology</a:t>
            </a:r>
          </a:p>
          <a:p>
            <a:pPr eaLnBrk="1" hangingPunct="1">
              <a:buSzPct val="60000"/>
              <a:buFont typeface="Wingdings" pitchFamily="2" charset="2"/>
              <a:buChar char="§"/>
            </a:pPr>
            <a:r>
              <a:rPr lang="en-US" sz="2000" dirty="0" smtClean="0">
                <a:latin typeface="+mj-lt"/>
              </a:rPr>
              <a:t>Christian Higher Education</a:t>
            </a:r>
          </a:p>
          <a:p>
            <a:pPr eaLnBrk="1" hangingPunct="1">
              <a:buSzPct val="60000"/>
              <a:buFont typeface="Wingdings" pitchFamily="2" charset="2"/>
              <a:buChar char="§"/>
            </a:pPr>
            <a:r>
              <a:rPr lang="en-US" sz="2000" dirty="0" smtClean="0">
                <a:latin typeface="+mj-lt"/>
              </a:rPr>
              <a:t>Faculty Development in Classroom</a:t>
            </a:r>
          </a:p>
          <a:p>
            <a:pPr eaLnBrk="1" hangingPunct="1">
              <a:buFont typeface="Wingdings" pitchFamily="2" charset="2"/>
              <a:buNone/>
            </a:pPr>
            <a:endParaRPr lang="en-US" sz="2000" b="1" dirty="0" smtClean="0">
              <a:latin typeface="+mj-lt"/>
            </a:endParaRPr>
          </a:p>
          <a:p>
            <a:pPr eaLnBrk="1" hangingPunct="1">
              <a:buFont typeface="Wingdings" pitchFamily="2" charset="2"/>
              <a:buNone/>
            </a:pPr>
            <a:r>
              <a:rPr lang="en-US" sz="2100" b="1" dirty="0" smtClean="0">
                <a:solidFill>
                  <a:schemeClr val="accent2">
                    <a:lumMod val="60000"/>
                    <a:lumOff val="40000"/>
                  </a:schemeClr>
                </a:solidFill>
                <a:latin typeface="+mj-lt"/>
              </a:rPr>
              <a:t>Frequently Taught Courses:</a:t>
            </a:r>
          </a:p>
          <a:p>
            <a:pPr eaLnBrk="1" hangingPunct="1">
              <a:buSzPct val="60000"/>
              <a:buFont typeface="Wingdings" pitchFamily="2" charset="2"/>
              <a:buChar char="§"/>
            </a:pPr>
            <a:r>
              <a:rPr lang="en-US" sz="2000" dirty="0" smtClean="0">
                <a:latin typeface="+mj-lt"/>
              </a:rPr>
              <a:t>Psychology Seminar</a:t>
            </a:r>
          </a:p>
          <a:p>
            <a:pPr eaLnBrk="1" hangingPunct="1">
              <a:buSzPct val="60000"/>
              <a:buFont typeface="Wingdings" pitchFamily="2" charset="2"/>
              <a:buChar char="§"/>
            </a:pPr>
            <a:r>
              <a:rPr lang="en-US" sz="2000" dirty="0" smtClean="0">
                <a:latin typeface="+mj-lt"/>
              </a:rPr>
              <a:t>Women and Men in American Society</a:t>
            </a:r>
          </a:p>
        </p:txBody>
      </p:sp>
      <p:sp>
        <p:nvSpPr>
          <p:cNvPr id="25605" name="Text Box 14"/>
          <p:cNvSpPr txBox="1">
            <a:spLocks noChangeArrowheads="1"/>
          </p:cNvSpPr>
          <p:nvPr/>
        </p:nvSpPr>
        <p:spPr bwMode="auto">
          <a:xfrm>
            <a:off x="457201" y="5558901"/>
            <a:ext cx="3886200" cy="1200329"/>
          </a:xfrm>
          <a:prstGeom prst="rect">
            <a:avLst/>
          </a:prstGeom>
          <a:noFill/>
          <a:ln w="12700">
            <a:noFill/>
            <a:miter lim="800000"/>
            <a:headEnd type="none" w="sm" len="sm"/>
            <a:tailEnd type="none" w="sm" len="sm"/>
          </a:ln>
        </p:spPr>
        <p:txBody>
          <a:bodyPr>
            <a:spAutoFit/>
          </a:bodyPr>
          <a:lstStyle/>
          <a:p>
            <a:pPr algn="ctr">
              <a:spcBef>
                <a:spcPts val="0"/>
              </a:spcBef>
            </a:pPr>
            <a:r>
              <a:rPr lang="en-US" sz="2400" b="1" dirty="0">
                <a:latin typeface="Arial" charset="0"/>
              </a:rPr>
              <a:t>Rhonda </a:t>
            </a:r>
            <a:r>
              <a:rPr lang="en-US" sz="2400" b="1" dirty="0" smtClean="0">
                <a:latin typeface="Arial" charset="0"/>
              </a:rPr>
              <a:t>Jacobsen</a:t>
            </a:r>
          </a:p>
          <a:p>
            <a:pPr algn="ctr">
              <a:spcBef>
                <a:spcPts val="0"/>
              </a:spcBef>
            </a:pPr>
            <a:r>
              <a:rPr lang="en-US" sz="2400" b="1" dirty="0" err="1" smtClean="0">
                <a:latin typeface="Arial" charset="0"/>
              </a:rPr>
              <a:t>Ed.D</a:t>
            </a:r>
            <a:r>
              <a:rPr lang="en-US" sz="2400" b="1" dirty="0" smtClean="0">
                <a:latin typeface="Arial" charset="0"/>
              </a:rPr>
              <a:t>. Temple University</a:t>
            </a:r>
          </a:p>
          <a:p>
            <a:pPr algn="ctr">
              <a:spcBef>
                <a:spcPts val="0"/>
              </a:spcBef>
            </a:pPr>
            <a:r>
              <a:rPr lang="en-US" sz="2400" b="1" dirty="0" smtClean="0">
                <a:latin typeface="Arial" charset="0"/>
              </a:rPr>
              <a:t>1984</a:t>
            </a:r>
            <a:endParaRPr lang="en-US" sz="2400" b="1" dirty="0">
              <a:latin typeface="Arial" charset="0"/>
            </a:endParaRPr>
          </a:p>
        </p:txBody>
      </p:sp>
      <p:pic>
        <p:nvPicPr>
          <p:cNvPr id="25607" name="Picture 7" descr="Professor Rhonda Jacobsen"/>
          <p:cNvPicPr>
            <a:picLocks noChangeAspect="1" noChangeArrowheads="1"/>
          </p:cNvPicPr>
          <p:nvPr/>
        </p:nvPicPr>
        <p:blipFill>
          <a:blip r:embed="rId2" cstate="print"/>
          <a:srcRect/>
          <a:stretch>
            <a:fillRect/>
          </a:stretch>
        </p:blipFill>
        <p:spPr bwMode="auto">
          <a:xfrm>
            <a:off x="1371601" y="2590800"/>
            <a:ext cx="2057400" cy="2819400"/>
          </a:xfrm>
          <a:prstGeom prst="rect">
            <a:avLst/>
          </a:prstGeom>
          <a:noFill/>
        </p:spPr>
      </p:pic>
    </p:spTree>
  </p:cSld>
  <p:clrMapOvr>
    <a:masterClrMapping/>
  </p:clrMapOvr>
  <p:transition>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AutoShape 2"/>
          <p:cNvSpPr>
            <a:spLocks noGrp="1" noChangeArrowheads="1"/>
          </p:cNvSpPr>
          <p:nvPr>
            <p:ph type="title"/>
          </p:nvPr>
        </p:nvSpPr>
        <p:spPr>
          <a:xfrm>
            <a:off x="685800" y="914400"/>
            <a:ext cx="7924800" cy="1143000"/>
          </a:xfrm>
        </p:spPr>
        <p:txBody>
          <a:bodyPr>
            <a:normAutofit fontScale="90000"/>
          </a:bodyPr>
          <a:lstStyle/>
          <a:p>
            <a:pPr eaLnBrk="1" fontAlgn="auto" hangingPunct="1">
              <a:spcAft>
                <a:spcPts val="0"/>
              </a:spcAft>
              <a:defRPr/>
            </a:pPr>
            <a:r>
              <a:rPr lang="en-US" sz="4000" dirty="0">
                <a:latin typeface="Franklin Gothic Medium" pitchFamily="34" charset="0"/>
              </a:rPr>
              <a:t>Psychology at Messiah College:</a:t>
            </a:r>
            <a:br>
              <a:rPr lang="en-US" sz="4000" dirty="0">
                <a:latin typeface="Franklin Gothic Medium" pitchFamily="34" charset="0"/>
              </a:rPr>
            </a:br>
            <a:r>
              <a:rPr lang="en-US" sz="4000" dirty="0">
                <a:latin typeface="Franklin Gothic Medium" pitchFamily="34" charset="0"/>
              </a:rPr>
              <a:t>The Faculty</a:t>
            </a:r>
          </a:p>
        </p:txBody>
      </p:sp>
      <p:sp>
        <p:nvSpPr>
          <p:cNvPr id="26627" name="Rectangle 5"/>
          <p:cNvSpPr>
            <a:spLocks noGrp="1" noChangeArrowheads="1"/>
          </p:cNvSpPr>
          <p:nvPr>
            <p:ph sz="half" idx="1"/>
          </p:nvPr>
        </p:nvSpPr>
        <p:spPr>
          <a:xfrm>
            <a:off x="4419600" y="2362200"/>
            <a:ext cx="4724400" cy="4267200"/>
          </a:xfrm>
        </p:spPr>
        <p:txBody>
          <a:bodyPr>
            <a:normAutofit/>
          </a:bodyPr>
          <a:lstStyle/>
          <a:p>
            <a:pPr eaLnBrk="1" hangingPunct="1">
              <a:lnSpc>
                <a:spcPct val="90000"/>
              </a:lnSpc>
              <a:buFont typeface="Wingdings" pitchFamily="2" charset="2"/>
              <a:buNone/>
            </a:pPr>
            <a:r>
              <a:rPr lang="en-US" sz="2000" b="1" dirty="0" smtClean="0">
                <a:solidFill>
                  <a:schemeClr val="accent2">
                    <a:lumMod val="60000"/>
                    <a:lumOff val="40000"/>
                  </a:schemeClr>
                </a:solidFill>
                <a:latin typeface="+mj-lt"/>
              </a:rPr>
              <a:t>Research &amp; Professional Interests</a:t>
            </a:r>
            <a:r>
              <a:rPr lang="en-US" sz="2000" dirty="0" smtClean="0">
                <a:solidFill>
                  <a:schemeClr val="accent2">
                    <a:lumMod val="60000"/>
                    <a:lumOff val="40000"/>
                  </a:schemeClr>
                </a:solidFill>
                <a:latin typeface="+mj-lt"/>
              </a:rPr>
              <a:t>:</a:t>
            </a:r>
          </a:p>
          <a:p>
            <a:pPr eaLnBrk="1" hangingPunct="1">
              <a:lnSpc>
                <a:spcPct val="90000"/>
              </a:lnSpc>
              <a:buSzPct val="60000"/>
              <a:buFontTx/>
              <a:buChar char="•"/>
            </a:pPr>
            <a:r>
              <a:rPr lang="en-US" sz="2000" dirty="0" smtClean="0">
                <a:latin typeface="+mj-lt"/>
              </a:rPr>
              <a:t>Impact of Technology on Families</a:t>
            </a:r>
          </a:p>
          <a:p>
            <a:pPr eaLnBrk="1" hangingPunct="1">
              <a:lnSpc>
                <a:spcPct val="90000"/>
              </a:lnSpc>
              <a:buSzPct val="60000"/>
              <a:buFontTx/>
              <a:buChar char="•"/>
            </a:pPr>
            <a:r>
              <a:rPr lang="en-US" sz="2000" dirty="0" smtClean="0">
                <a:latin typeface="+mj-lt"/>
              </a:rPr>
              <a:t>Impact of Work on Adolescent Development</a:t>
            </a:r>
          </a:p>
          <a:p>
            <a:pPr>
              <a:lnSpc>
                <a:spcPct val="90000"/>
              </a:lnSpc>
              <a:buSzPct val="60000"/>
              <a:buFontTx/>
              <a:buChar char="•"/>
            </a:pPr>
            <a:r>
              <a:rPr lang="en-US" dirty="0">
                <a:latin typeface="+mj-lt"/>
              </a:rPr>
              <a:t>Body Image and Sanctification of </a:t>
            </a:r>
            <a:r>
              <a:rPr lang="en-US" dirty="0" smtClean="0">
                <a:latin typeface="+mj-lt"/>
              </a:rPr>
              <a:t>the Body</a:t>
            </a:r>
            <a:endParaRPr lang="en-US" sz="2000" dirty="0" smtClean="0">
              <a:latin typeface="+mj-lt"/>
            </a:endParaRPr>
          </a:p>
          <a:p>
            <a:pPr eaLnBrk="1" hangingPunct="1">
              <a:lnSpc>
                <a:spcPct val="90000"/>
              </a:lnSpc>
              <a:buFont typeface="Wingdings" pitchFamily="2" charset="2"/>
              <a:buNone/>
            </a:pPr>
            <a:endParaRPr lang="en-US" sz="2000" dirty="0" smtClean="0">
              <a:solidFill>
                <a:schemeClr val="accent2">
                  <a:lumMod val="60000"/>
                  <a:lumOff val="40000"/>
                </a:schemeClr>
              </a:solidFill>
              <a:latin typeface="+mj-lt"/>
            </a:endParaRPr>
          </a:p>
          <a:p>
            <a:pPr eaLnBrk="1" hangingPunct="1">
              <a:lnSpc>
                <a:spcPct val="90000"/>
              </a:lnSpc>
              <a:buFont typeface="Wingdings" pitchFamily="2" charset="2"/>
              <a:buNone/>
            </a:pPr>
            <a:r>
              <a:rPr lang="en-US" sz="2000" b="1" dirty="0" smtClean="0">
                <a:solidFill>
                  <a:schemeClr val="accent2">
                    <a:lumMod val="60000"/>
                    <a:lumOff val="40000"/>
                  </a:schemeClr>
                </a:solidFill>
                <a:latin typeface="+mj-lt"/>
              </a:rPr>
              <a:t>Frequently Taught Courses:</a:t>
            </a:r>
          </a:p>
          <a:p>
            <a:pPr eaLnBrk="1" hangingPunct="1">
              <a:lnSpc>
                <a:spcPct val="90000"/>
              </a:lnSpc>
              <a:buSzPct val="60000"/>
              <a:buFontTx/>
              <a:buChar char="•"/>
            </a:pPr>
            <a:r>
              <a:rPr lang="en-US" sz="2000" dirty="0" smtClean="0">
                <a:latin typeface="+mj-lt"/>
              </a:rPr>
              <a:t>Counseling Theories</a:t>
            </a:r>
          </a:p>
          <a:p>
            <a:pPr eaLnBrk="1" hangingPunct="1">
              <a:lnSpc>
                <a:spcPct val="90000"/>
              </a:lnSpc>
              <a:buSzPct val="60000"/>
              <a:buFontTx/>
              <a:buChar char="•"/>
            </a:pPr>
            <a:r>
              <a:rPr lang="en-US" sz="2000" dirty="0" smtClean="0">
                <a:latin typeface="+mj-lt"/>
              </a:rPr>
              <a:t>Abnormal Psychology</a:t>
            </a:r>
          </a:p>
          <a:p>
            <a:pPr eaLnBrk="1" hangingPunct="1">
              <a:lnSpc>
                <a:spcPct val="90000"/>
              </a:lnSpc>
              <a:buSzPct val="60000"/>
              <a:buFontTx/>
              <a:buChar char="•"/>
            </a:pPr>
            <a:r>
              <a:rPr lang="en-US" sz="2000" dirty="0" smtClean="0">
                <a:latin typeface="+mj-lt"/>
              </a:rPr>
              <a:t>History and Systems of Psychology</a:t>
            </a:r>
          </a:p>
          <a:p>
            <a:pPr eaLnBrk="1" hangingPunct="1">
              <a:lnSpc>
                <a:spcPct val="90000"/>
              </a:lnSpc>
              <a:buSzPct val="60000"/>
              <a:buFontTx/>
              <a:buChar char="•"/>
            </a:pPr>
            <a:r>
              <a:rPr lang="en-US" sz="2000" dirty="0" smtClean="0">
                <a:latin typeface="+mj-lt"/>
              </a:rPr>
              <a:t>Adolescent Development</a:t>
            </a:r>
          </a:p>
        </p:txBody>
      </p:sp>
      <p:sp>
        <p:nvSpPr>
          <p:cNvPr id="26629" name="Text Box 8"/>
          <p:cNvSpPr txBox="1">
            <a:spLocks noChangeArrowheads="1"/>
          </p:cNvSpPr>
          <p:nvPr/>
        </p:nvSpPr>
        <p:spPr bwMode="auto">
          <a:xfrm>
            <a:off x="762000" y="5664706"/>
            <a:ext cx="3200400" cy="1200329"/>
          </a:xfrm>
          <a:prstGeom prst="rect">
            <a:avLst/>
          </a:prstGeom>
          <a:noFill/>
          <a:ln w="12700">
            <a:noFill/>
            <a:miter lim="800000"/>
            <a:headEnd type="none" w="sm" len="sm"/>
            <a:tailEnd type="none" w="sm" len="sm"/>
          </a:ln>
        </p:spPr>
        <p:txBody>
          <a:bodyPr wrap="square">
            <a:spAutoFit/>
          </a:bodyPr>
          <a:lstStyle/>
          <a:p>
            <a:pPr algn="ctr">
              <a:spcBef>
                <a:spcPts val="0"/>
              </a:spcBef>
            </a:pPr>
            <a:r>
              <a:rPr lang="en-US" sz="2400" b="1" dirty="0">
                <a:latin typeface="Arial" charset="0"/>
              </a:rPr>
              <a:t>Charles D. </a:t>
            </a:r>
            <a:r>
              <a:rPr lang="en-US" sz="2400" b="1" dirty="0" smtClean="0">
                <a:latin typeface="Arial" charset="0"/>
              </a:rPr>
              <a:t>Jantzi</a:t>
            </a:r>
          </a:p>
          <a:p>
            <a:pPr algn="ctr">
              <a:spcBef>
                <a:spcPts val="0"/>
              </a:spcBef>
            </a:pPr>
            <a:r>
              <a:rPr lang="en-US" sz="2400" b="1" dirty="0" err="1" smtClean="0">
                <a:latin typeface="Arial" charset="0"/>
              </a:rPr>
              <a:t>Psy.D</a:t>
            </a:r>
            <a:r>
              <a:rPr lang="en-US" sz="2400" b="1" dirty="0" smtClean="0">
                <a:latin typeface="Arial" charset="0"/>
              </a:rPr>
              <a:t>. Wright State</a:t>
            </a:r>
          </a:p>
          <a:p>
            <a:pPr algn="ctr">
              <a:spcBef>
                <a:spcPts val="0"/>
              </a:spcBef>
            </a:pPr>
            <a:r>
              <a:rPr lang="en-US" sz="2400" b="1" dirty="0" smtClean="0">
                <a:latin typeface="Arial" charset="0"/>
              </a:rPr>
              <a:t>2004</a:t>
            </a:r>
            <a:endParaRPr lang="en-US" sz="2400" b="1" dirty="0">
              <a:latin typeface="Arial" charset="0"/>
            </a:endParaRPr>
          </a:p>
        </p:txBody>
      </p:sp>
      <p:pic>
        <p:nvPicPr>
          <p:cNvPr id="26631" name="Picture 7" descr="Professor Chuck Jantzi"/>
          <p:cNvPicPr>
            <a:picLocks noChangeAspect="1" noChangeArrowheads="1"/>
          </p:cNvPicPr>
          <p:nvPr/>
        </p:nvPicPr>
        <p:blipFill>
          <a:blip r:embed="rId2" cstate="print"/>
          <a:srcRect/>
          <a:stretch>
            <a:fillRect/>
          </a:stretch>
        </p:blipFill>
        <p:spPr bwMode="auto">
          <a:xfrm>
            <a:off x="1295400" y="2514600"/>
            <a:ext cx="2133600" cy="2981739"/>
          </a:xfrm>
          <a:prstGeom prst="rect">
            <a:avLst/>
          </a:prstGeom>
          <a:noFill/>
        </p:spPr>
      </p:pic>
    </p:spTree>
  </p:cSld>
  <p:clrMapOvr>
    <a:masterClrMapping/>
  </p:clrMapOvr>
  <p:transition>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AutoShape 2"/>
          <p:cNvSpPr>
            <a:spLocks noGrp="1" noChangeArrowheads="1"/>
          </p:cNvSpPr>
          <p:nvPr>
            <p:ph type="title"/>
          </p:nvPr>
        </p:nvSpPr>
        <p:spPr/>
        <p:txBody>
          <a:bodyPr>
            <a:normAutofit fontScale="90000"/>
          </a:bodyPr>
          <a:lstStyle/>
          <a:p>
            <a:pPr eaLnBrk="1" fontAlgn="auto" hangingPunct="1">
              <a:spcAft>
                <a:spcPts val="0"/>
              </a:spcAft>
              <a:defRPr/>
            </a:pPr>
            <a:r>
              <a:rPr lang="en-US" dirty="0">
                <a:latin typeface="Franklin Gothic Medium" pitchFamily="34" charset="0"/>
              </a:rPr>
              <a:t>Psychology at Messiah College</a:t>
            </a:r>
            <a:br>
              <a:rPr lang="en-US" dirty="0">
                <a:latin typeface="Franklin Gothic Medium" pitchFamily="34" charset="0"/>
              </a:rPr>
            </a:br>
            <a:r>
              <a:rPr lang="en-US" dirty="0">
                <a:latin typeface="Franklin Gothic Medium" pitchFamily="34" charset="0"/>
              </a:rPr>
              <a:t>The Faculty</a:t>
            </a:r>
          </a:p>
        </p:txBody>
      </p:sp>
      <p:sp>
        <p:nvSpPr>
          <p:cNvPr id="27651" name="Rectangle 4"/>
          <p:cNvSpPr>
            <a:spLocks noGrp="1" noChangeArrowheads="1"/>
          </p:cNvSpPr>
          <p:nvPr>
            <p:ph type="body" sz="half" idx="1"/>
          </p:nvPr>
        </p:nvSpPr>
        <p:spPr>
          <a:xfrm>
            <a:off x="838200" y="2133600"/>
            <a:ext cx="5334000" cy="5029200"/>
          </a:xfrm>
        </p:spPr>
        <p:txBody>
          <a:bodyPr/>
          <a:lstStyle/>
          <a:p>
            <a:pPr eaLnBrk="1" hangingPunct="1">
              <a:buFont typeface="Wingdings" pitchFamily="2" charset="2"/>
              <a:buNone/>
            </a:pPr>
            <a:r>
              <a:rPr lang="en-US" sz="1800" b="1" dirty="0" smtClean="0">
                <a:solidFill>
                  <a:schemeClr val="accent2">
                    <a:lumMod val="60000"/>
                    <a:lumOff val="40000"/>
                  </a:schemeClr>
                </a:solidFill>
                <a:latin typeface="+mj-lt"/>
              </a:rPr>
              <a:t>Research &amp; Professional Interests:</a:t>
            </a:r>
          </a:p>
          <a:p>
            <a:pPr eaLnBrk="1" hangingPunct="1"/>
            <a:r>
              <a:rPr lang="en-US" sz="1800" dirty="0" smtClean="0">
                <a:latin typeface="+mj-lt"/>
              </a:rPr>
              <a:t>Body Image and Sanctification of the</a:t>
            </a:r>
            <a:br>
              <a:rPr lang="en-US" sz="1800" dirty="0" smtClean="0">
                <a:latin typeface="+mj-lt"/>
              </a:rPr>
            </a:br>
            <a:r>
              <a:rPr lang="en-US" sz="1800" dirty="0" smtClean="0">
                <a:latin typeface="+mj-lt"/>
              </a:rPr>
              <a:t>Body</a:t>
            </a:r>
          </a:p>
          <a:p>
            <a:pPr eaLnBrk="1" hangingPunct="1"/>
            <a:r>
              <a:rPr lang="en-US" sz="1800" dirty="0" smtClean="0">
                <a:latin typeface="+mj-lt"/>
              </a:rPr>
              <a:t>Forgiveness</a:t>
            </a:r>
          </a:p>
          <a:p>
            <a:pPr eaLnBrk="1" hangingPunct="1"/>
            <a:r>
              <a:rPr lang="en-US" sz="1800" dirty="0" smtClean="0">
                <a:latin typeface="+mj-lt"/>
              </a:rPr>
              <a:t>Posttraumatic Stress Disorder</a:t>
            </a:r>
          </a:p>
          <a:p>
            <a:pPr eaLnBrk="1" hangingPunct="1"/>
            <a:endParaRPr lang="en-US" sz="1800" b="1" dirty="0" smtClean="0">
              <a:latin typeface="+mj-lt"/>
            </a:endParaRPr>
          </a:p>
          <a:p>
            <a:pPr eaLnBrk="1" hangingPunct="1">
              <a:buFont typeface="Wingdings" pitchFamily="2" charset="2"/>
              <a:buNone/>
            </a:pPr>
            <a:r>
              <a:rPr lang="en-US" sz="1800" b="1" dirty="0" smtClean="0">
                <a:solidFill>
                  <a:schemeClr val="accent2">
                    <a:lumMod val="60000"/>
                    <a:lumOff val="40000"/>
                  </a:schemeClr>
                </a:solidFill>
                <a:latin typeface="+mj-lt"/>
              </a:rPr>
              <a:t>Frequently Taught Courses:</a:t>
            </a:r>
          </a:p>
          <a:p>
            <a:pPr eaLnBrk="1" hangingPunct="1"/>
            <a:r>
              <a:rPr lang="en-US" sz="1800" dirty="0" smtClean="0">
                <a:latin typeface="+mj-lt"/>
              </a:rPr>
              <a:t>Counseling Techniques</a:t>
            </a:r>
          </a:p>
          <a:p>
            <a:pPr eaLnBrk="1" hangingPunct="1"/>
            <a:r>
              <a:rPr lang="en-US" sz="1800" dirty="0" smtClean="0">
                <a:latin typeface="+mj-lt"/>
              </a:rPr>
              <a:t>Psychological Testing</a:t>
            </a:r>
          </a:p>
          <a:p>
            <a:pPr eaLnBrk="1" hangingPunct="1"/>
            <a:r>
              <a:rPr lang="en-US" sz="1800" dirty="0" smtClean="0">
                <a:latin typeface="+mj-lt"/>
              </a:rPr>
              <a:t>Abnormal Psychology</a:t>
            </a:r>
          </a:p>
          <a:p>
            <a:pPr eaLnBrk="1" hangingPunct="1"/>
            <a:r>
              <a:rPr lang="en-US" sz="1800" dirty="0" smtClean="0">
                <a:latin typeface="+mj-lt"/>
              </a:rPr>
              <a:t>Group Dynamics</a:t>
            </a:r>
          </a:p>
          <a:p>
            <a:pPr eaLnBrk="1" hangingPunct="1"/>
            <a:endParaRPr lang="en-US" sz="2000" b="1" dirty="0" smtClean="0">
              <a:latin typeface="+mj-lt"/>
            </a:endParaRPr>
          </a:p>
        </p:txBody>
      </p:sp>
      <p:sp>
        <p:nvSpPr>
          <p:cNvPr id="27653" name="Text Box 6"/>
          <p:cNvSpPr txBox="1">
            <a:spLocks noChangeArrowheads="1"/>
          </p:cNvSpPr>
          <p:nvPr/>
        </p:nvSpPr>
        <p:spPr bwMode="auto">
          <a:xfrm>
            <a:off x="4724400" y="4876800"/>
            <a:ext cx="3886200" cy="1508105"/>
          </a:xfrm>
          <a:prstGeom prst="rect">
            <a:avLst/>
          </a:prstGeom>
          <a:noFill/>
          <a:ln w="12700">
            <a:noFill/>
            <a:miter lim="800000"/>
            <a:headEnd type="none" w="sm" len="sm"/>
            <a:tailEnd type="none" w="sm" len="sm"/>
          </a:ln>
        </p:spPr>
        <p:txBody>
          <a:bodyPr>
            <a:spAutoFit/>
          </a:bodyPr>
          <a:lstStyle/>
          <a:p>
            <a:pPr algn="ctr">
              <a:spcBef>
                <a:spcPts val="0"/>
              </a:spcBef>
            </a:pPr>
            <a:r>
              <a:rPr lang="en-US" sz="2300" b="1" dirty="0"/>
              <a:t>Valerie </a:t>
            </a:r>
            <a:r>
              <a:rPr lang="en-US" sz="2300" b="1" dirty="0" smtClean="0"/>
              <a:t>A. Lemmon</a:t>
            </a:r>
          </a:p>
          <a:p>
            <a:pPr algn="ctr">
              <a:spcBef>
                <a:spcPts val="0"/>
              </a:spcBef>
            </a:pPr>
            <a:r>
              <a:rPr lang="en-US" sz="2300" b="1" dirty="0" err="1" smtClean="0"/>
              <a:t>Psy.D</a:t>
            </a:r>
            <a:r>
              <a:rPr lang="en-US" sz="2300" b="1" dirty="0" smtClean="0"/>
              <a:t>. Philadelphia College of Osteopathic Medicine</a:t>
            </a:r>
          </a:p>
          <a:p>
            <a:pPr algn="ctr">
              <a:spcBef>
                <a:spcPts val="0"/>
              </a:spcBef>
            </a:pPr>
            <a:r>
              <a:rPr lang="en-US" sz="2300" b="1" dirty="0" smtClean="0"/>
              <a:t>2007</a:t>
            </a:r>
            <a:endParaRPr lang="en-US" sz="2300" b="1" dirty="0"/>
          </a:p>
        </p:txBody>
      </p:sp>
      <p:pic>
        <p:nvPicPr>
          <p:cNvPr id="27655" name="Picture 7" descr="Professor Valerie Lemmon"/>
          <p:cNvPicPr>
            <a:picLocks noChangeAspect="1" noChangeArrowheads="1"/>
          </p:cNvPicPr>
          <p:nvPr/>
        </p:nvPicPr>
        <p:blipFill>
          <a:blip r:embed="rId2" cstate="print"/>
          <a:srcRect/>
          <a:stretch>
            <a:fillRect/>
          </a:stretch>
        </p:blipFill>
        <p:spPr bwMode="auto">
          <a:xfrm>
            <a:off x="5638800" y="2057400"/>
            <a:ext cx="1905000" cy="2667000"/>
          </a:xfrm>
          <a:prstGeom prst="rect">
            <a:avLst/>
          </a:prstGeom>
          <a:noFill/>
        </p:spPr>
      </p:pic>
    </p:spTree>
  </p:cSld>
  <p:clrMapOvr>
    <a:masterClrMapping/>
  </p:clrMapOvr>
  <p:transition>
    <p:pull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20" name="AutoShape 8"/>
          <p:cNvSpPr>
            <a:spLocks noGrp="1" noChangeArrowheads="1"/>
          </p:cNvSpPr>
          <p:nvPr>
            <p:ph type="title"/>
          </p:nvPr>
        </p:nvSpPr>
        <p:spPr>
          <a:xfrm>
            <a:off x="762000" y="914400"/>
            <a:ext cx="7924800" cy="1143000"/>
          </a:xfrm>
        </p:spPr>
        <p:txBody>
          <a:bodyPr>
            <a:normAutofit fontScale="90000"/>
          </a:bodyPr>
          <a:lstStyle/>
          <a:p>
            <a:pPr eaLnBrk="1" fontAlgn="auto" hangingPunct="1">
              <a:spcAft>
                <a:spcPts val="0"/>
              </a:spcAft>
              <a:defRPr/>
            </a:pPr>
            <a:r>
              <a:rPr lang="en-US" sz="4000" dirty="0">
                <a:latin typeface="Franklin Gothic Medium" pitchFamily="34" charset="0"/>
              </a:rPr>
              <a:t>Psychology at Messiah College:</a:t>
            </a:r>
            <a:br>
              <a:rPr lang="en-US" sz="4000" dirty="0">
                <a:latin typeface="Franklin Gothic Medium" pitchFamily="34" charset="0"/>
              </a:rPr>
            </a:br>
            <a:r>
              <a:rPr lang="en-US" sz="4000" dirty="0">
                <a:latin typeface="Franklin Gothic Medium" pitchFamily="34" charset="0"/>
              </a:rPr>
              <a:t>The Faculty</a:t>
            </a:r>
          </a:p>
        </p:txBody>
      </p:sp>
      <p:sp>
        <p:nvSpPr>
          <p:cNvPr id="25603" name="Rectangle 10"/>
          <p:cNvSpPr>
            <a:spLocks noGrp="1" noChangeArrowheads="1"/>
          </p:cNvSpPr>
          <p:nvPr>
            <p:ph sz="half" idx="1"/>
          </p:nvPr>
        </p:nvSpPr>
        <p:spPr>
          <a:xfrm>
            <a:off x="4267200" y="2133600"/>
            <a:ext cx="4648200" cy="3657600"/>
          </a:xfrm>
        </p:spPr>
        <p:txBody>
          <a:bodyPr/>
          <a:lstStyle/>
          <a:p>
            <a:pPr eaLnBrk="1" hangingPunct="1">
              <a:buFont typeface="Wingdings" pitchFamily="2" charset="2"/>
              <a:buNone/>
            </a:pPr>
            <a:r>
              <a:rPr lang="en-US" sz="2100" b="1" dirty="0" smtClean="0">
                <a:solidFill>
                  <a:schemeClr val="accent2">
                    <a:lumMod val="60000"/>
                    <a:lumOff val="40000"/>
                  </a:schemeClr>
                </a:solidFill>
                <a:latin typeface="+mj-lt"/>
              </a:rPr>
              <a:t>Research &amp; Professional Interests: </a:t>
            </a:r>
          </a:p>
          <a:p>
            <a:pPr eaLnBrk="1" hangingPunct="1">
              <a:buSzPct val="60000"/>
              <a:buFont typeface="Wingdings" pitchFamily="2" charset="2"/>
              <a:buChar char="§"/>
            </a:pPr>
            <a:r>
              <a:rPr lang="en-US" sz="2000" dirty="0" smtClean="0">
                <a:latin typeface="+mj-lt"/>
              </a:rPr>
              <a:t>Posttraumatic Stress Disorder</a:t>
            </a:r>
          </a:p>
          <a:p>
            <a:pPr eaLnBrk="1" hangingPunct="1">
              <a:buSzPct val="60000"/>
              <a:buFont typeface="Wingdings" pitchFamily="2" charset="2"/>
              <a:buChar char="§"/>
            </a:pPr>
            <a:r>
              <a:rPr lang="en-US" dirty="0" smtClean="0">
                <a:latin typeface="+mj-lt"/>
              </a:rPr>
              <a:t>Stress &amp; Health</a:t>
            </a:r>
          </a:p>
          <a:p>
            <a:pPr eaLnBrk="1" hangingPunct="1">
              <a:buSzPct val="60000"/>
              <a:buFont typeface="Wingdings" pitchFamily="2" charset="2"/>
              <a:buChar char="§"/>
            </a:pPr>
            <a:r>
              <a:rPr lang="en-US" sz="2000" dirty="0" smtClean="0">
                <a:latin typeface="+mj-lt"/>
              </a:rPr>
              <a:t>Addiction</a:t>
            </a:r>
          </a:p>
          <a:p>
            <a:pPr eaLnBrk="1" hangingPunct="1">
              <a:buFont typeface="Wingdings" pitchFamily="2" charset="2"/>
              <a:buNone/>
            </a:pPr>
            <a:endParaRPr lang="en-US" sz="2000" b="1" dirty="0" smtClean="0">
              <a:latin typeface="+mj-lt"/>
            </a:endParaRPr>
          </a:p>
          <a:p>
            <a:pPr eaLnBrk="1" hangingPunct="1">
              <a:buFont typeface="Wingdings" pitchFamily="2" charset="2"/>
              <a:buNone/>
            </a:pPr>
            <a:r>
              <a:rPr lang="en-US" sz="2100" b="1" dirty="0" smtClean="0">
                <a:solidFill>
                  <a:schemeClr val="accent2">
                    <a:lumMod val="60000"/>
                    <a:lumOff val="40000"/>
                  </a:schemeClr>
                </a:solidFill>
                <a:latin typeface="+mj-lt"/>
              </a:rPr>
              <a:t>Frequently Taught Courses:</a:t>
            </a:r>
          </a:p>
          <a:p>
            <a:pPr eaLnBrk="1" hangingPunct="1">
              <a:buSzPct val="60000"/>
              <a:buFont typeface="Wingdings" pitchFamily="2" charset="2"/>
              <a:buChar char="§"/>
            </a:pPr>
            <a:r>
              <a:rPr lang="en-US" sz="2000" dirty="0" smtClean="0">
                <a:latin typeface="+mj-lt"/>
              </a:rPr>
              <a:t>Biological Basis of Behavior</a:t>
            </a:r>
          </a:p>
          <a:p>
            <a:pPr eaLnBrk="1" hangingPunct="1">
              <a:buSzPct val="60000"/>
              <a:buFont typeface="Wingdings" pitchFamily="2" charset="2"/>
              <a:buChar char="§"/>
            </a:pPr>
            <a:r>
              <a:rPr lang="en-US" dirty="0" smtClean="0">
                <a:latin typeface="+mj-lt"/>
              </a:rPr>
              <a:t>Drug &amp; Alcohol Addiction</a:t>
            </a:r>
          </a:p>
          <a:p>
            <a:pPr eaLnBrk="1" hangingPunct="1">
              <a:buSzPct val="60000"/>
              <a:buFont typeface="Wingdings" pitchFamily="2" charset="2"/>
              <a:buChar char="§"/>
            </a:pPr>
            <a:r>
              <a:rPr lang="en-US" sz="2000" dirty="0" smtClean="0">
                <a:latin typeface="+mj-lt"/>
              </a:rPr>
              <a:t>Stress &amp; Health</a:t>
            </a:r>
          </a:p>
          <a:p>
            <a:pPr eaLnBrk="1" hangingPunct="1">
              <a:buSzPct val="60000"/>
              <a:buFont typeface="Wingdings" pitchFamily="2" charset="2"/>
              <a:buChar char="§"/>
            </a:pPr>
            <a:r>
              <a:rPr lang="en-US" dirty="0" smtClean="0">
                <a:latin typeface="+mj-lt"/>
              </a:rPr>
              <a:t>Sensation &amp; Perception</a:t>
            </a:r>
            <a:endParaRPr lang="en-US" sz="2000" dirty="0" smtClean="0">
              <a:latin typeface="+mj-lt"/>
            </a:endParaRPr>
          </a:p>
        </p:txBody>
      </p:sp>
      <p:sp>
        <p:nvSpPr>
          <p:cNvPr id="25605" name="Text Box 14"/>
          <p:cNvSpPr txBox="1">
            <a:spLocks noChangeArrowheads="1"/>
          </p:cNvSpPr>
          <p:nvPr/>
        </p:nvSpPr>
        <p:spPr bwMode="auto">
          <a:xfrm>
            <a:off x="311150" y="5562600"/>
            <a:ext cx="3886200" cy="1384995"/>
          </a:xfrm>
          <a:prstGeom prst="rect">
            <a:avLst/>
          </a:prstGeom>
          <a:noFill/>
          <a:ln w="12700">
            <a:noFill/>
            <a:miter lim="800000"/>
            <a:headEnd type="none" w="sm" len="sm"/>
            <a:tailEnd type="none" w="sm" len="sm"/>
          </a:ln>
        </p:spPr>
        <p:txBody>
          <a:bodyPr>
            <a:spAutoFit/>
          </a:bodyPr>
          <a:lstStyle/>
          <a:p>
            <a:pPr algn="ctr">
              <a:spcBef>
                <a:spcPts val="0"/>
              </a:spcBef>
            </a:pPr>
            <a:r>
              <a:rPr lang="en-US" sz="2400" b="1" dirty="0" smtClean="0">
                <a:latin typeface="Arial" charset="0"/>
              </a:rPr>
              <a:t>Jennifer Thomson</a:t>
            </a:r>
          </a:p>
          <a:p>
            <a:pPr algn="ctr">
              <a:spcBef>
                <a:spcPts val="0"/>
              </a:spcBef>
            </a:pPr>
            <a:r>
              <a:rPr lang="en-US" sz="2000" b="1" dirty="0" smtClean="0">
                <a:latin typeface="Arial" charset="0"/>
              </a:rPr>
              <a:t>Ph.D. University of North Carolina</a:t>
            </a:r>
          </a:p>
          <a:p>
            <a:pPr algn="ctr">
              <a:spcBef>
                <a:spcPts val="0"/>
              </a:spcBef>
            </a:pPr>
            <a:r>
              <a:rPr lang="en-US" sz="2000" b="1" dirty="0" smtClean="0">
                <a:latin typeface="Arial" charset="0"/>
              </a:rPr>
              <a:t>2012</a:t>
            </a:r>
            <a:endParaRPr lang="en-US" sz="2000" b="1" dirty="0">
              <a:latin typeface="Arial" charset="0"/>
            </a:endParaRPr>
          </a:p>
        </p:txBody>
      </p:sp>
      <p:pic>
        <p:nvPicPr>
          <p:cNvPr id="3074" name="Picture 2" descr="M:\Department of Psychology\shared with workstudies\Katie Sagaser\Department Pictures\Jenn_cropped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246050"/>
            <a:ext cx="2984500"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6185024"/>
      </p:ext>
    </p:extLst>
  </p:cSld>
  <p:clrMapOvr>
    <a:masterClrMapping/>
  </p:clrMapOvr>
  <p:transition>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normAutofit fontScale="90000"/>
          </a:bodyPr>
          <a:lstStyle/>
          <a:p>
            <a:pPr eaLnBrk="1" hangingPunct="1"/>
            <a:r>
              <a:rPr lang="en-US" sz="4000" b="1" dirty="0" smtClean="0"/>
              <a:t>Psychology at Messiah College</a:t>
            </a:r>
            <a:r>
              <a:rPr lang="en-US" sz="4400" b="1" dirty="0" smtClean="0"/>
              <a:t/>
            </a:r>
            <a:br>
              <a:rPr lang="en-US" sz="4400" b="1" dirty="0" smtClean="0"/>
            </a:br>
            <a:r>
              <a:rPr lang="en-US" sz="4400" b="1" dirty="0" smtClean="0"/>
              <a:t>             </a:t>
            </a:r>
            <a:r>
              <a:rPr lang="en-US" sz="3200" b="1" dirty="0" smtClean="0"/>
              <a:t>Post-Graduation Assessment</a:t>
            </a:r>
          </a:p>
        </p:txBody>
      </p:sp>
      <p:graphicFrame>
        <p:nvGraphicFramePr>
          <p:cNvPr id="4" name="Content Placeholder 3"/>
          <p:cNvGraphicFramePr>
            <a:graphicFrameLocks noGrp="1"/>
          </p:cNvGraphicFramePr>
          <p:nvPr>
            <p:ph idx="1"/>
          </p:nvPr>
        </p:nvGraphicFramePr>
        <p:xfrm>
          <a:off x="685800" y="1905000"/>
          <a:ext cx="7696198" cy="3789945"/>
        </p:xfrm>
        <a:graphic>
          <a:graphicData uri="http://schemas.openxmlformats.org/drawingml/2006/table">
            <a:tbl>
              <a:tblPr firstRow="1" bandRow="1">
                <a:tableStyleId>{5C22544A-7EE6-4342-B048-85BDC9FD1C3A}</a:tableStyleId>
              </a:tblPr>
              <a:tblGrid>
                <a:gridCol w="2137834"/>
                <a:gridCol w="1852788"/>
                <a:gridCol w="1852788"/>
                <a:gridCol w="1852788"/>
              </a:tblGrid>
              <a:tr h="629973">
                <a:tc>
                  <a:txBody>
                    <a:bodyPr/>
                    <a:lstStyle/>
                    <a:p>
                      <a:pPr algn="ctr"/>
                      <a:r>
                        <a:rPr lang="en-US" dirty="0" smtClean="0">
                          <a:solidFill>
                            <a:schemeClr val="bg1">
                              <a:lumMod val="40000"/>
                              <a:lumOff val="60000"/>
                            </a:schemeClr>
                          </a:solidFill>
                          <a:latin typeface="+mj-lt"/>
                        </a:rPr>
                        <a:t>Year</a:t>
                      </a:r>
                      <a:endParaRPr lang="en-US" dirty="0">
                        <a:solidFill>
                          <a:schemeClr val="bg1">
                            <a:lumMod val="40000"/>
                            <a:lumOff val="60000"/>
                          </a:schemeClr>
                        </a:solidFill>
                        <a:latin typeface="+mj-lt"/>
                      </a:endParaRPr>
                    </a:p>
                  </a:txBody>
                  <a:tcPr anchor="ctr"/>
                </a:tc>
                <a:tc>
                  <a:txBody>
                    <a:bodyPr/>
                    <a:lstStyle/>
                    <a:p>
                      <a:pPr algn="ctr"/>
                      <a:r>
                        <a:rPr lang="en-US" b="1" dirty="0" smtClean="0">
                          <a:solidFill>
                            <a:schemeClr val="bg1">
                              <a:lumMod val="40000"/>
                              <a:lumOff val="60000"/>
                            </a:schemeClr>
                          </a:solidFill>
                          <a:latin typeface="+mj-lt"/>
                        </a:rPr>
                        <a:t>Professional</a:t>
                      </a:r>
                      <a:r>
                        <a:rPr lang="en-US" b="1" baseline="0" dirty="0" smtClean="0">
                          <a:solidFill>
                            <a:schemeClr val="bg1">
                              <a:lumMod val="40000"/>
                              <a:lumOff val="60000"/>
                            </a:schemeClr>
                          </a:solidFill>
                          <a:latin typeface="+mj-lt"/>
                        </a:rPr>
                        <a:t> Employment</a:t>
                      </a:r>
                      <a:endParaRPr lang="en-US" b="1" dirty="0">
                        <a:solidFill>
                          <a:schemeClr val="bg1">
                            <a:lumMod val="40000"/>
                            <a:lumOff val="60000"/>
                          </a:schemeClr>
                        </a:solidFill>
                        <a:latin typeface="+mj-lt"/>
                      </a:endParaRPr>
                    </a:p>
                  </a:txBody>
                  <a:tcPr anchor="ctr"/>
                </a:tc>
                <a:tc>
                  <a:txBody>
                    <a:bodyPr/>
                    <a:lstStyle/>
                    <a:p>
                      <a:pPr algn="ctr"/>
                      <a:r>
                        <a:rPr lang="en-US" b="1" dirty="0" smtClean="0">
                          <a:solidFill>
                            <a:schemeClr val="bg1">
                              <a:lumMod val="40000"/>
                              <a:lumOff val="60000"/>
                            </a:schemeClr>
                          </a:solidFill>
                          <a:latin typeface="+mj-lt"/>
                        </a:rPr>
                        <a:t>Advanced</a:t>
                      </a:r>
                      <a:r>
                        <a:rPr lang="en-US" b="1" baseline="0" dirty="0" smtClean="0">
                          <a:solidFill>
                            <a:schemeClr val="bg1">
                              <a:lumMod val="40000"/>
                              <a:lumOff val="60000"/>
                            </a:schemeClr>
                          </a:solidFill>
                          <a:latin typeface="+mj-lt"/>
                        </a:rPr>
                        <a:t> Degree</a:t>
                      </a:r>
                      <a:endParaRPr lang="en-US" b="1" dirty="0">
                        <a:solidFill>
                          <a:schemeClr val="bg1">
                            <a:lumMod val="40000"/>
                            <a:lumOff val="60000"/>
                          </a:schemeClr>
                        </a:solidFill>
                        <a:latin typeface="+mj-lt"/>
                      </a:endParaRPr>
                    </a:p>
                  </a:txBody>
                  <a:tcPr anchor="ctr"/>
                </a:tc>
                <a:tc>
                  <a:txBody>
                    <a:bodyPr/>
                    <a:lstStyle/>
                    <a:p>
                      <a:pPr algn="ctr"/>
                      <a:r>
                        <a:rPr lang="en-US" b="1" dirty="0" smtClean="0">
                          <a:solidFill>
                            <a:schemeClr val="bg1">
                              <a:lumMod val="40000"/>
                              <a:lumOff val="60000"/>
                            </a:schemeClr>
                          </a:solidFill>
                          <a:latin typeface="+mj-lt"/>
                        </a:rPr>
                        <a:t>Other *</a:t>
                      </a:r>
                      <a:endParaRPr lang="en-US" b="1" dirty="0">
                        <a:solidFill>
                          <a:schemeClr val="bg1">
                            <a:lumMod val="40000"/>
                            <a:lumOff val="60000"/>
                          </a:schemeClr>
                        </a:solidFill>
                        <a:latin typeface="+mj-lt"/>
                      </a:endParaRPr>
                    </a:p>
                  </a:txBody>
                  <a:tcPr anchor="ctr"/>
                </a:tc>
              </a:tr>
              <a:tr h="629973">
                <a:tc>
                  <a:txBody>
                    <a:bodyPr/>
                    <a:lstStyle/>
                    <a:p>
                      <a:pPr algn="ctr"/>
                      <a:r>
                        <a:rPr lang="en-US" sz="1600" b="1" dirty="0" smtClean="0">
                          <a:latin typeface="+mj-lt"/>
                        </a:rPr>
                        <a:t>2009</a:t>
                      </a:r>
                      <a:r>
                        <a:rPr lang="en-US" sz="1600" b="1" baseline="0" dirty="0" smtClean="0">
                          <a:latin typeface="+mj-lt"/>
                        </a:rPr>
                        <a:t> - Psychology</a:t>
                      </a:r>
                      <a:endParaRPr lang="en-US" sz="1600" b="1" dirty="0">
                        <a:latin typeface="+mj-lt"/>
                      </a:endParaRPr>
                    </a:p>
                  </a:txBody>
                  <a:tcPr anchor="ctr"/>
                </a:tc>
                <a:tc>
                  <a:txBody>
                    <a:bodyPr/>
                    <a:lstStyle/>
                    <a:p>
                      <a:pPr algn="ctr"/>
                      <a:r>
                        <a:rPr lang="en-US" b="1" dirty="0" smtClean="0">
                          <a:latin typeface="+mj-lt"/>
                        </a:rPr>
                        <a:t>26%</a:t>
                      </a:r>
                      <a:endParaRPr lang="en-US" b="1" dirty="0">
                        <a:latin typeface="+mj-lt"/>
                      </a:endParaRPr>
                    </a:p>
                  </a:txBody>
                  <a:tcPr anchor="ctr"/>
                </a:tc>
                <a:tc>
                  <a:txBody>
                    <a:bodyPr/>
                    <a:lstStyle/>
                    <a:p>
                      <a:pPr algn="ctr"/>
                      <a:r>
                        <a:rPr lang="en-US" b="1" dirty="0" smtClean="0">
                          <a:latin typeface="+mj-lt"/>
                        </a:rPr>
                        <a:t>61%</a:t>
                      </a:r>
                      <a:endParaRPr lang="en-US" b="1" dirty="0">
                        <a:latin typeface="+mj-lt"/>
                      </a:endParaRPr>
                    </a:p>
                  </a:txBody>
                  <a:tcPr anchor="ctr"/>
                </a:tc>
                <a:tc>
                  <a:txBody>
                    <a:bodyPr/>
                    <a:lstStyle/>
                    <a:p>
                      <a:pPr algn="ctr"/>
                      <a:r>
                        <a:rPr lang="en-US" b="1" dirty="0" smtClean="0">
                          <a:latin typeface="+mj-lt"/>
                        </a:rPr>
                        <a:t>13%</a:t>
                      </a:r>
                      <a:endParaRPr lang="en-US" b="1" dirty="0">
                        <a:latin typeface="+mj-lt"/>
                      </a:endParaRPr>
                    </a:p>
                  </a:txBody>
                  <a:tcPr anchor="ctr"/>
                </a:tc>
              </a:tr>
              <a:tr h="629973">
                <a:tc>
                  <a:txBody>
                    <a:bodyPr/>
                    <a:lstStyle/>
                    <a:p>
                      <a:pPr algn="ctr"/>
                      <a:r>
                        <a:rPr lang="en-US" sz="1600" b="1" dirty="0" smtClean="0">
                          <a:latin typeface="+mj-lt"/>
                        </a:rPr>
                        <a:t>2008</a:t>
                      </a:r>
                      <a:r>
                        <a:rPr lang="en-US" sz="1600" b="1" baseline="0" dirty="0" smtClean="0">
                          <a:latin typeface="+mj-lt"/>
                        </a:rPr>
                        <a:t> - Psychology</a:t>
                      </a:r>
                      <a:endParaRPr lang="en-US" sz="1600" b="1" dirty="0">
                        <a:latin typeface="+mj-lt"/>
                      </a:endParaRPr>
                    </a:p>
                  </a:txBody>
                  <a:tcPr anchor="ctr"/>
                </a:tc>
                <a:tc>
                  <a:txBody>
                    <a:bodyPr/>
                    <a:lstStyle/>
                    <a:p>
                      <a:pPr algn="ctr"/>
                      <a:r>
                        <a:rPr lang="en-US" b="1" dirty="0" smtClean="0">
                          <a:latin typeface="+mj-lt"/>
                        </a:rPr>
                        <a:t>52%</a:t>
                      </a:r>
                      <a:endParaRPr lang="en-US" b="1" dirty="0">
                        <a:latin typeface="+mj-lt"/>
                      </a:endParaRPr>
                    </a:p>
                  </a:txBody>
                  <a:tcPr anchor="ctr"/>
                </a:tc>
                <a:tc>
                  <a:txBody>
                    <a:bodyPr/>
                    <a:lstStyle/>
                    <a:p>
                      <a:pPr algn="ctr"/>
                      <a:r>
                        <a:rPr lang="en-US" b="1" dirty="0" smtClean="0">
                          <a:latin typeface="+mj-lt"/>
                        </a:rPr>
                        <a:t>43%</a:t>
                      </a:r>
                      <a:endParaRPr lang="en-US" b="1" dirty="0">
                        <a:latin typeface="+mj-lt"/>
                      </a:endParaRPr>
                    </a:p>
                  </a:txBody>
                  <a:tcPr anchor="ctr"/>
                </a:tc>
                <a:tc>
                  <a:txBody>
                    <a:bodyPr/>
                    <a:lstStyle/>
                    <a:p>
                      <a:pPr algn="ctr"/>
                      <a:r>
                        <a:rPr lang="en-US" b="1" dirty="0" smtClean="0">
                          <a:latin typeface="+mj-lt"/>
                        </a:rPr>
                        <a:t>5%</a:t>
                      </a:r>
                      <a:endParaRPr lang="en-US" b="1" dirty="0">
                        <a:latin typeface="+mj-lt"/>
                      </a:endParaRPr>
                    </a:p>
                  </a:txBody>
                  <a:tcPr anchor="ctr"/>
                </a:tc>
              </a:tr>
              <a:tr h="629973">
                <a:tc>
                  <a:txBody>
                    <a:bodyPr/>
                    <a:lstStyle/>
                    <a:p>
                      <a:pPr algn="ctr"/>
                      <a:r>
                        <a:rPr lang="en-US" sz="1600" b="1" dirty="0" smtClean="0">
                          <a:latin typeface="+mj-lt"/>
                        </a:rPr>
                        <a:t>2007- Psychology</a:t>
                      </a:r>
                      <a:endParaRPr lang="en-US" sz="1600" b="1" dirty="0">
                        <a:latin typeface="+mj-lt"/>
                      </a:endParaRPr>
                    </a:p>
                  </a:txBody>
                  <a:tcPr anchor="ctr"/>
                </a:tc>
                <a:tc>
                  <a:txBody>
                    <a:bodyPr/>
                    <a:lstStyle/>
                    <a:p>
                      <a:pPr algn="ctr"/>
                      <a:r>
                        <a:rPr lang="en-US" b="1" dirty="0" smtClean="0">
                          <a:latin typeface="+mj-lt"/>
                        </a:rPr>
                        <a:t>36%</a:t>
                      </a:r>
                      <a:endParaRPr lang="en-US" b="1" dirty="0">
                        <a:latin typeface="+mj-lt"/>
                      </a:endParaRPr>
                    </a:p>
                  </a:txBody>
                  <a:tcPr anchor="ctr"/>
                </a:tc>
                <a:tc>
                  <a:txBody>
                    <a:bodyPr/>
                    <a:lstStyle/>
                    <a:p>
                      <a:pPr algn="ctr"/>
                      <a:r>
                        <a:rPr lang="en-US" b="1" dirty="0" smtClean="0">
                          <a:latin typeface="+mj-lt"/>
                        </a:rPr>
                        <a:t>55%</a:t>
                      </a:r>
                      <a:endParaRPr lang="en-US" b="1" dirty="0">
                        <a:latin typeface="+mj-lt"/>
                      </a:endParaRPr>
                    </a:p>
                  </a:txBody>
                  <a:tcPr anchor="ctr"/>
                </a:tc>
                <a:tc>
                  <a:txBody>
                    <a:bodyPr/>
                    <a:lstStyle/>
                    <a:p>
                      <a:pPr algn="ctr"/>
                      <a:r>
                        <a:rPr lang="en-US" b="1" dirty="0" smtClean="0">
                          <a:latin typeface="+mj-lt"/>
                        </a:rPr>
                        <a:t>9%</a:t>
                      </a:r>
                      <a:endParaRPr lang="en-US" b="1" dirty="0">
                        <a:latin typeface="+mj-lt"/>
                      </a:endParaRPr>
                    </a:p>
                  </a:txBody>
                  <a:tcPr anchor="ctr"/>
                </a:tc>
              </a:tr>
              <a:tr h="629973">
                <a:tc>
                  <a:txBody>
                    <a:bodyPr/>
                    <a:lstStyle/>
                    <a:p>
                      <a:pPr algn="ctr"/>
                      <a:r>
                        <a:rPr lang="en-US" sz="1600" b="1" dirty="0" smtClean="0">
                          <a:latin typeface="+mj-lt"/>
                        </a:rPr>
                        <a:t>2006- Psychology</a:t>
                      </a:r>
                      <a:endParaRPr lang="en-US" sz="1600" b="1" dirty="0">
                        <a:latin typeface="+mj-lt"/>
                      </a:endParaRPr>
                    </a:p>
                  </a:txBody>
                  <a:tcPr anchor="ctr"/>
                </a:tc>
                <a:tc>
                  <a:txBody>
                    <a:bodyPr/>
                    <a:lstStyle/>
                    <a:p>
                      <a:pPr algn="ctr"/>
                      <a:r>
                        <a:rPr lang="en-US" b="1" dirty="0" smtClean="0">
                          <a:latin typeface="+mj-lt"/>
                        </a:rPr>
                        <a:t>60%</a:t>
                      </a:r>
                      <a:endParaRPr lang="en-US" b="1" dirty="0">
                        <a:latin typeface="+mj-lt"/>
                      </a:endParaRPr>
                    </a:p>
                  </a:txBody>
                  <a:tcPr anchor="ctr"/>
                </a:tc>
                <a:tc>
                  <a:txBody>
                    <a:bodyPr/>
                    <a:lstStyle/>
                    <a:p>
                      <a:pPr algn="ctr"/>
                      <a:r>
                        <a:rPr lang="en-US" b="1" dirty="0" smtClean="0">
                          <a:latin typeface="+mj-lt"/>
                        </a:rPr>
                        <a:t>29%</a:t>
                      </a:r>
                      <a:endParaRPr lang="en-US" b="1" dirty="0">
                        <a:latin typeface="+mj-lt"/>
                      </a:endParaRPr>
                    </a:p>
                  </a:txBody>
                  <a:tcPr anchor="ctr"/>
                </a:tc>
                <a:tc>
                  <a:txBody>
                    <a:bodyPr/>
                    <a:lstStyle/>
                    <a:p>
                      <a:pPr algn="ctr"/>
                      <a:r>
                        <a:rPr lang="en-US" b="1" dirty="0" smtClean="0">
                          <a:latin typeface="+mj-lt"/>
                        </a:rPr>
                        <a:t>11%   </a:t>
                      </a:r>
                      <a:endParaRPr lang="en-US" b="1" dirty="0">
                        <a:latin typeface="+mj-lt"/>
                      </a:endParaRPr>
                    </a:p>
                  </a:txBody>
                  <a:tcPr anchor="ctr"/>
                </a:tc>
              </a:tr>
              <a:tr h="629973">
                <a:tc>
                  <a:txBody>
                    <a:bodyPr/>
                    <a:lstStyle/>
                    <a:p>
                      <a:pPr algn="ctr"/>
                      <a:r>
                        <a:rPr lang="en-US" sz="1600" b="1" dirty="0" smtClean="0">
                          <a:latin typeface="+mj-lt"/>
                        </a:rPr>
                        <a:t>2005- Psychology</a:t>
                      </a:r>
                      <a:endParaRPr lang="en-US" sz="1600" b="1" dirty="0">
                        <a:latin typeface="+mj-lt"/>
                      </a:endParaRPr>
                    </a:p>
                  </a:txBody>
                  <a:tcPr anchor="ctr"/>
                </a:tc>
                <a:tc>
                  <a:txBody>
                    <a:bodyPr/>
                    <a:lstStyle/>
                    <a:p>
                      <a:pPr algn="ctr"/>
                      <a:r>
                        <a:rPr lang="en-US" b="1" dirty="0" smtClean="0">
                          <a:latin typeface="+mj-lt"/>
                        </a:rPr>
                        <a:t>40%</a:t>
                      </a:r>
                      <a:endParaRPr lang="en-US" b="1" dirty="0">
                        <a:latin typeface="+mj-lt"/>
                      </a:endParaRPr>
                    </a:p>
                  </a:txBody>
                  <a:tcPr anchor="ctr"/>
                </a:tc>
                <a:tc>
                  <a:txBody>
                    <a:bodyPr/>
                    <a:lstStyle/>
                    <a:p>
                      <a:pPr algn="ctr"/>
                      <a:r>
                        <a:rPr lang="en-US" b="1" dirty="0" smtClean="0">
                          <a:latin typeface="+mj-lt"/>
                        </a:rPr>
                        <a:t>37%</a:t>
                      </a:r>
                      <a:endParaRPr lang="en-US" b="1" dirty="0">
                        <a:latin typeface="+mj-lt"/>
                      </a:endParaRPr>
                    </a:p>
                  </a:txBody>
                  <a:tcPr anchor="ctr"/>
                </a:tc>
                <a:tc>
                  <a:txBody>
                    <a:bodyPr/>
                    <a:lstStyle/>
                    <a:p>
                      <a:pPr algn="ctr"/>
                      <a:r>
                        <a:rPr lang="en-US" b="1" dirty="0" smtClean="0">
                          <a:latin typeface="+mj-lt"/>
                        </a:rPr>
                        <a:t>23%</a:t>
                      </a:r>
                      <a:endParaRPr lang="en-US" b="1" dirty="0">
                        <a:latin typeface="+mj-lt"/>
                      </a:endParaRPr>
                    </a:p>
                  </a:txBody>
                  <a:tcPr anchor="ctr"/>
                </a:tc>
              </a:tr>
            </a:tbl>
          </a:graphicData>
        </a:graphic>
      </p:graphicFrame>
      <p:sp>
        <p:nvSpPr>
          <p:cNvPr id="5" name="TextBox 4"/>
          <p:cNvSpPr txBox="1"/>
          <p:nvPr/>
        </p:nvSpPr>
        <p:spPr>
          <a:xfrm>
            <a:off x="609600" y="5867400"/>
            <a:ext cx="7772400" cy="523875"/>
          </a:xfrm>
          <a:prstGeom prst="rect">
            <a:avLst/>
          </a:prstGeom>
          <a:noFill/>
        </p:spPr>
        <p:txBody>
          <a:bodyPr>
            <a:spAutoFit/>
          </a:bodyPr>
          <a:lstStyle/>
          <a:p>
            <a:pPr algn="ctr">
              <a:defRPr/>
            </a:pPr>
            <a:r>
              <a:rPr lang="en-US" sz="1400" b="1" dirty="0">
                <a:latin typeface="+mn-lt"/>
              </a:rPr>
              <a:t>From the program’s start to date, all of our biopsychology graduates have become professionally employed in the first year after graduation.</a:t>
            </a:r>
          </a:p>
        </p:txBody>
      </p:sp>
      <p:sp>
        <p:nvSpPr>
          <p:cNvPr id="33833" name="TextBox 5"/>
          <p:cNvSpPr txBox="1">
            <a:spLocks noChangeArrowheads="1"/>
          </p:cNvSpPr>
          <p:nvPr/>
        </p:nvSpPr>
        <p:spPr bwMode="auto">
          <a:xfrm>
            <a:off x="762000" y="6477000"/>
            <a:ext cx="7467600" cy="276225"/>
          </a:xfrm>
          <a:prstGeom prst="rect">
            <a:avLst/>
          </a:prstGeom>
          <a:noFill/>
          <a:ln w="9525">
            <a:noFill/>
            <a:miter lim="800000"/>
            <a:headEnd/>
            <a:tailEnd/>
          </a:ln>
        </p:spPr>
        <p:txBody>
          <a:bodyPr>
            <a:spAutoFit/>
          </a:bodyPr>
          <a:lstStyle/>
          <a:p>
            <a:pPr algn="ctr"/>
            <a:r>
              <a:rPr lang="en-US" sz="1200" i="1"/>
              <a:t>* “Other” includes volunteer opportunities, missions work, and employment unrelated to the degree earned.</a:t>
            </a:r>
          </a:p>
        </p:txBody>
      </p:sp>
    </p:spTree>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eaLnBrk="1" hangingPunct="1"/>
            <a:r>
              <a:rPr lang="en-US" dirty="0" smtClean="0"/>
              <a:t>What is Psychology?	</a:t>
            </a:r>
          </a:p>
        </p:txBody>
      </p:sp>
      <p:sp>
        <p:nvSpPr>
          <p:cNvPr id="10243" name="Rectangle 3"/>
          <p:cNvSpPr>
            <a:spLocks noGrp="1" noChangeArrowheads="1"/>
          </p:cNvSpPr>
          <p:nvPr>
            <p:ph idx="1"/>
          </p:nvPr>
        </p:nvSpPr>
        <p:spPr>
          <a:xfrm>
            <a:off x="457200" y="2057400"/>
            <a:ext cx="8229600" cy="4389437"/>
          </a:xfrm>
        </p:spPr>
        <p:txBody>
          <a:bodyPr/>
          <a:lstStyle/>
          <a:p>
            <a:pPr eaLnBrk="1" hangingPunct="1"/>
            <a:endParaRPr lang="en-US" dirty="0" smtClean="0"/>
          </a:p>
          <a:p>
            <a:pPr eaLnBrk="1" hangingPunct="1"/>
            <a:r>
              <a:rPr lang="en-US" dirty="0" smtClean="0">
                <a:latin typeface="Arial" pitchFamily="34" charset="0"/>
                <a:cs typeface="Arial" pitchFamily="34" charset="0"/>
              </a:rPr>
              <a:t>Psychology is “the study of the behavior and mental processes of humans.”</a:t>
            </a:r>
          </a:p>
          <a:p>
            <a:pPr eaLnBrk="1" hangingPunct="1"/>
            <a:endParaRPr lang="en-US" dirty="0" smtClean="0">
              <a:latin typeface="Arial" pitchFamily="34" charset="0"/>
              <a:cs typeface="Arial" pitchFamily="34" charset="0"/>
            </a:endParaRPr>
          </a:p>
          <a:p>
            <a:pPr eaLnBrk="1" hangingPunct="1"/>
            <a:r>
              <a:rPr lang="en-US" dirty="0" smtClean="0">
                <a:latin typeface="Arial" pitchFamily="34" charset="0"/>
                <a:cs typeface="Arial" pitchFamily="34" charset="0"/>
              </a:rPr>
              <a:t>Draws students who want to work with people or who want to have a sophisticated understanding of others. </a:t>
            </a:r>
          </a:p>
          <a:p>
            <a:pPr eaLnBrk="1" hangingPunct="1">
              <a:buFont typeface="Wingdings" pitchFamily="2" charset="2"/>
              <a:buNone/>
            </a:pPr>
            <a:endParaRPr lang="en-US" dirty="0" smtClean="0">
              <a:latin typeface="Arial" pitchFamily="34" charset="0"/>
              <a:cs typeface="Arial" pitchFamily="34" charset="0"/>
            </a:endParaRPr>
          </a:p>
        </p:txBody>
      </p:sp>
    </p:spTree>
  </p:cSld>
  <p:clrMapOvr>
    <a:masterClrMapping/>
  </p:clrMapOvr>
  <p:transition>
    <p:pull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AutoShape 2"/>
          <p:cNvSpPr>
            <a:spLocks noGrp="1" noChangeArrowheads="1"/>
          </p:cNvSpPr>
          <p:nvPr>
            <p:ph type="title"/>
          </p:nvPr>
        </p:nvSpPr>
        <p:spPr/>
        <p:txBody>
          <a:bodyPr>
            <a:normAutofit fontScale="90000"/>
          </a:bodyPr>
          <a:lstStyle/>
          <a:p>
            <a:pPr eaLnBrk="1" fontAlgn="auto" hangingPunct="1">
              <a:spcAft>
                <a:spcPts val="0"/>
              </a:spcAft>
              <a:defRPr/>
            </a:pPr>
            <a:r>
              <a:rPr lang="en-US">
                <a:latin typeface="Franklin Gothic Medium" pitchFamily="34" charset="0"/>
              </a:rPr>
              <a:t>Psychology at Messiah College:</a:t>
            </a:r>
            <a:br>
              <a:rPr lang="en-US">
                <a:latin typeface="Franklin Gothic Medium" pitchFamily="34" charset="0"/>
              </a:rPr>
            </a:br>
            <a:r>
              <a:rPr lang="en-US" sz="3200">
                <a:latin typeface="Franklin Gothic Medium" pitchFamily="34" charset="0"/>
              </a:rPr>
              <a:t>Examples of Student Entry-Level Positions</a:t>
            </a:r>
          </a:p>
        </p:txBody>
      </p:sp>
      <p:sp>
        <p:nvSpPr>
          <p:cNvPr id="34819" name="Rectangle 3"/>
          <p:cNvSpPr>
            <a:spLocks noGrp="1" noChangeArrowheads="1"/>
          </p:cNvSpPr>
          <p:nvPr>
            <p:ph idx="1"/>
          </p:nvPr>
        </p:nvSpPr>
        <p:spPr>
          <a:xfrm>
            <a:off x="838200" y="2362200"/>
            <a:ext cx="8001000" cy="5029200"/>
          </a:xfrm>
        </p:spPr>
        <p:txBody>
          <a:bodyPr/>
          <a:lstStyle/>
          <a:p>
            <a:pPr eaLnBrk="1" hangingPunct="1">
              <a:lnSpc>
                <a:spcPct val="80000"/>
              </a:lnSpc>
            </a:pPr>
            <a:r>
              <a:rPr lang="en-US" sz="1800" b="1" dirty="0" smtClean="0">
                <a:latin typeface="+mj-lt"/>
              </a:rPr>
              <a:t>Case Manager</a:t>
            </a:r>
          </a:p>
          <a:p>
            <a:pPr lvl="1" eaLnBrk="1" hangingPunct="1">
              <a:lnSpc>
                <a:spcPct val="80000"/>
              </a:lnSpc>
            </a:pPr>
            <a:r>
              <a:rPr lang="en-US" sz="1800" dirty="0" smtClean="0">
                <a:solidFill>
                  <a:schemeClr val="accent2">
                    <a:lumMod val="60000"/>
                    <a:lumOff val="40000"/>
                  </a:schemeClr>
                </a:solidFill>
                <a:latin typeface="+mj-lt"/>
              </a:rPr>
              <a:t>Organizes and coordinates services and supports for patients, such as children with mental health problems and their families; oversees the overall medical, personal, and social service needs of the patients </a:t>
            </a:r>
          </a:p>
          <a:p>
            <a:pPr lvl="1" eaLnBrk="1" hangingPunct="1">
              <a:lnSpc>
                <a:spcPct val="80000"/>
              </a:lnSpc>
            </a:pPr>
            <a:endParaRPr lang="en-US" sz="1800" dirty="0" smtClean="0">
              <a:latin typeface="+mj-lt"/>
            </a:endParaRPr>
          </a:p>
          <a:p>
            <a:pPr eaLnBrk="1" hangingPunct="1">
              <a:lnSpc>
                <a:spcPct val="80000"/>
              </a:lnSpc>
            </a:pPr>
            <a:r>
              <a:rPr lang="en-US" sz="1800" b="1" dirty="0" smtClean="0">
                <a:latin typeface="+mj-lt"/>
              </a:rPr>
              <a:t>Counselor</a:t>
            </a:r>
          </a:p>
          <a:p>
            <a:pPr lvl="1" eaLnBrk="1" hangingPunct="1">
              <a:lnSpc>
                <a:spcPct val="80000"/>
              </a:lnSpc>
            </a:pPr>
            <a:r>
              <a:rPr lang="en-US" sz="1800" dirty="0" smtClean="0">
                <a:solidFill>
                  <a:schemeClr val="accent2">
                    <a:lumMod val="60000"/>
                    <a:lumOff val="40000"/>
                  </a:schemeClr>
                </a:solidFill>
                <a:latin typeface="+mj-lt"/>
              </a:rPr>
              <a:t>Provides professional help in coping with life issues such as emotional and relationship difficulties; helps clients and families evaluate their patterns of problem solving and develop more effective ones</a:t>
            </a:r>
          </a:p>
          <a:p>
            <a:pPr lvl="1" eaLnBrk="1" hangingPunct="1">
              <a:lnSpc>
                <a:spcPct val="80000"/>
              </a:lnSpc>
            </a:pPr>
            <a:endParaRPr lang="en-US" sz="1800" dirty="0" smtClean="0">
              <a:latin typeface="+mj-lt"/>
            </a:endParaRPr>
          </a:p>
          <a:p>
            <a:pPr eaLnBrk="1" hangingPunct="1">
              <a:lnSpc>
                <a:spcPct val="80000"/>
              </a:lnSpc>
            </a:pPr>
            <a:r>
              <a:rPr lang="en-US" sz="1800" b="1" dirty="0" smtClean="0">
                <a:latin typeface="+mj-lt"/>
              </a:rPr>
              <a:t>Psychiatric Assistant</a:t>
            </a:r>
          </a:p>
          <a:p>
            <a:pPr lvl="1" eaLnBrk="1" hangingPunct="1">
              <a:lnSpc>
                <a:spcPct val="80000"/>
              </a:lnSpc>
            </a:pPr>
            <a:r>
              <a:rPr lang="en-US" sz="1800" dirty="0" smtClean="0">
                <a:solidFill>
                  <a:schemeClr val="accent2">
                    <a:lumMod val="60000"/>
                    <a:lumOff val="40000"/>
                  </a:schemeClr>
                </a:solidFill>
                <a:latin typeface="+mj-lt"/>
              </a:rPr>
              <a:t>Assists counselors in non-therapeutic therapy. Monitors and assesses patient progress to ensure that patient treatment objectives are met. Records and reports patient information. Implements patient treatment plans and selects patient activities</a:t>
            </a:r>
          </a:p>
          <a:p>
            <a:pPr lvl="1" eaLnBrk="1" hangingPunct="1">
              <a:lnSpc>
                <a:spcPct val="80000"/>
              </a:lnSpc>
            </a:pPr>
            <a:endParaRPr lang="en-US" sz="1800" dirty="0" smtClean="0">
              <a:latin typeface="+mj-lt"/>
            </a:endParaRPr>
          </a:p>
          <a:p>
            <a:pPr lvl="1" eaLnBrk="1" hangingPunct="1">
              <a:lnSpc>
                <a:spcPct val="80000"/>
              </a:lnSpc>
              <a:buFontTx/>
              <a:buNone/>
            </a:pPr>
            <a:endParaRPr lang="en-US" sz="1800" dirty="0" smtClean="0">
              <a:latin typeface="+mj-lt"/>
            </a:endParaRPr>
          </a:p>
          <a:p>
            <a:pPr lvl="1" eaLnBrk="1" hangingPunct="1">
              <a:lnSpc>
                <a:spcPct val="80000"/>
              </a:lnSpc>
            </a:pPr>
            <a:endParaRPr lang="en-US" sz="1800" dirty="0" smtClean="0">
              <a:latin typeface="+mj-lt"/>
            </a:endParaRPr>
          </a:p>
        </p:txBody>
      </p:sp>
    </p:spTree>
  </p:cSld>
  <p:clrMapOvr>
    <a:masterClrMapping/>
  </p:clrMapOvr>
  <p:transition>
    <p:pull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AutoShape 2"/>
          <p:cNvSpPr>
            <a:spLocks noGrp="1" noChangeArrowheads="1"/>
          </p:cNvSpPr>
          <p:nvPr>
            <p:ph type="title"/>
          </p:nvPr>
        </p:nvSpPr>
        <p:spPr/>
        <p:txBody>
          <a:bodyPr>
            <a:normAutofit fontScale="90000"/>
          </a:bodyPr>
          <a:lstStyle/>
          <a:p>
            <a:pPr eaLnBrk="1" fontAlgn="auto" hangingPunct="1">
              <a:spcAft>
                <a:spcPts val="0"/>
              </a:spcAft>
              <a:defRPr/>
            </a:pPr>
            <a:r>
              <a:rPr lang="en-US">
                <a:latin typeface="Franklin Gothic Medium" pitchFamily="34" charset="0"/>
              </a:rPr>
              <a:t>Psychology at Messiah College:</a:t>
            </a:r>
            <a:br>
              <a:rPr lang="en-US">
                <a:latin typeface="Franklin Gothic Medium" pitchFamily="34" charset="0"/>
              </a:rPr>
            </a:br>
            <a:r>
              <a:rPr lang="en-US" sz="3200">
                <a:latin typeface="Franklin Gothic Medium" pitchFamily="34" charset="0"/>
              </a:rPr>
              <a:t>Examples of Student Entry-Level Positions</a:t>
            </a:r>
          </a:p>
        </p:txBody>
      </p:sp>
      <p:sp>
        <p:nvSpPr>
          <p:cNvPr id="35843" name="Rectangle 3"/>
          <p:cNvSpPr>
            <a:spLocks noGrp="1" noChangeArrowheads="1"/>
          </p:cNvSpPr>
          <p:nvPr>
            <p:ph idx="1"/>
          </p:nvPr>
        </p:nvSpPr>
        <p:spPr>
          <a:xfrm>
            <a:off x="838200" y="2362200"/>
            <a:ext cx="8305800" cy="4495800"/>
          </a:xfrm>
        </p:spPr>
        <p:txBody>
          <a:bodyPr/>
          <a:lstStyle/>
          <a:p>
            <a:pPr eaLnBrk="1" hangingPunct="1">
              <a:lnSpc>
                <a:spcPct val="90000"/>
              </a:lnSpc>
            </a:pPr>
            <a:r>
              <a:rPr lang="en-US" sz="1800" b="1" dirty="0" smtClean="0">
                <a:latin typeface="+mj-lt"/>
              </a:rPr>
              <a:t>Crime Victim Advocate</a:t>
            </a:r>
          </a:p>
          <a:p>
            <a:pPr lvl="1" eaLnBrk="1" hangingPunct="1">
              <a:lnSpc>
                <a:spcPct val="90000"/>
              </a:lnSpc>
            </a:pPr>
            <a:r>
              <a:rPr lang="en-US" sz="1800" dirty="0" smtClean="0">
                <a:solidFill>
                  <a:schemeClr val="accent2">
                    <a:lumMod val="60000"/>
                    <a:lumOff val="40000"/>
                  </a:schemeClr>
                </a:solidFill>
                <a:latin typeface="+mj-lt"/>
              </a:rPr>
              <a:t>Counsels victims and their families; accompanies and supports victims through the criminal justice process; provides community education, training and consultation</a:t>
            </a:r>
            <a:r>
              <a:rPr lang="en-US" sz="1800" b="1" dirty="0" smtClean="0">
                <a:solidFill>
                  <a:schemeClr val="accent2">
                    <a:lumMod val="60000"/>
                    <a:lumOff val="40000"/>
                  </a:schemeClr>
                </a:solidFill>
                <a:latin typeface="+mj-lt"/>
              </a:rPr>
              <a:t> </a:t>
            </a:r>
          </a:p>
          <a:p>
            <a:pPr lvl="1" eaLnBrk="1" hangingPunct="1">
              <a:lnSpc>
                <a:spcPct val="90000"/>
              </a:lnSpc>
            </a:pPr>
            <a:endParaRPr lang="en-US" sz="1800" b="1" dirty="0" smtClean="0">
              <a:latin typeface="+mj-lt"/>
            </a:endParaRPr>
          </a:p>
          <a:p>
            <a:pPr eaLnBrk="1" hangingPunct="1">
              <a:lnSpc>
                <a:spcPct val="90000"/>
              </a:lnSpc>
            </a:pPr>
            <a:r>
              <a:rPr lang="en-US" sz="1800" b="1" dirty="0" smtClean="0">
                <a:latin typeface="+mj-lt"/>
              </a:rPr>
              <a:t>Social Worker</a:t>
            </a:r>
          </a:p>
          <a:p>
            <a:pPr lvl="1" eaLnBrk="1" hangingPunct="1">
              <a:lnSpc>
                <a:spcPct val="90000"/>
              </a:lnSpc>
            </a:pPr>
            <a:r>
              <a:rPr lang="en-US" sz="1800" dirty="0" smtClean="0">
                <a:solidFill>
                  <a:schemeClr val="accent2">
                    <a:lumMod val="60000"/>
                    <a:lumOff val="40000"/>
                  </a:schemeClr>
                </a:solidFill>
                <a:latin typeface="+mj-lt"/>
              </a:rPr>
              <a:t>Provides social services and assistance to improve the social and psychological functioning of children and their families and to maximize the family well-being and academic functioning of children </a:t>
            </a:r>
          </a:p>
          <a:p>
            <a:pPr lvl="1" eaLnBrk="1" hangingPunct="1">
              <a:lnSpc>
                <a:spcPct val="90000"/>
              </a:lnSpc>
            </a:pPr>
            <a:endParaRPr lang="en-US" sz="1800" dirty="0" smtClean="0">
              <a:latin typeface="+mj-lt"/>
            </a:endParaRPr>
          </a:p>
          <a:p>
            <a:pPr eaLnBrk="1" hangingPunct="1">
              <a:lnSpc>
                <a:spcPct val="90000"/>
              </a:lnSpc>
            </a:pPr>
            <a:r>
              <a:rPr lang="en-US" sz="1800" b="1" dirty="0" smtClean="0">
                <a:latin typeface="+mj-lt"/>
              </a:rPr>
              <a:t>Therapeutic Staff Support </a:t>
            </a:r>
          </a:p>
          <a:p>
            <a:pPr lvl="1" eaLnBrk="1" hangingPunct="1">
              <a:lnSpc>
                <a:spcPct val="90000"/>
              </a:lnSpc>
            </a:pPr>
            <a:r>
              <a:rPr lang="en-US" sz="1800" dirty="0" smtClean="0">
                <a:solidFill>
                  <a:schemeClr val="accent2">
                    <a:lumMod val="60000"/>
                    <a:lumOff val="40000"/>
                  </a:schemeClr>
                </a:solidFill>
                <a:latin typeface="+mj-lt"/>
              </a:rPr>
              <a:t>Provides one-to-one behavioral health interventions to a  child or adolescent with a serious emotional disturbance in order to prevent more restrictive services or out-of-home placement and to promote age-appropriate psychosocial growth </a:t>
            </a:r>
          </a:p>
          <a:p>
            <a:pPr lvl="1" eaLnBrk="1" hangingPunct="1">
              <a:lnSpc>
                <a:spcPct val="90000"/>
              </a:lnSpc>
            </a:pPr>
            <a:endParaRPr lang="en-US" sz="1800" dirty="0" smtClean="0">
              <a:latin typeface="+mj-lt"/>
            </a:endParaRPr>
          </a:p>
        </p:txBody>
      </p:sp>
    </p:spTree>
  </p:cSld>
  <p:clrMapOvr>
    <a:masterClrMapping/>
  </p:clrMapOvr>
  <p:transition>
    <p:pull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AutoShape 2"/>
          <p:cNvSpPr>
            <a:spLocks noGrp="1" noChangeArrowheads="1"/>
          </p:cNvSpPr>
          <p:nvPr>
            <p:ph type="title"/>
          </p:nvPr>
        </p:nvSpPr>
        <p:spPr/>
        <p:txBody>
          <a:bodyPr>
            <a:normAutofit fontScale="90000"/>
          </a:bodyPr>
          <a:lstStyle/>
          <a:p>
            <a:pPr eaLnBrk="1" fontAlgn="auto" hangingPunct="1">
              <a:spcAft>
                <a:spcPts val="0"/>
              </a:spcAft>
              <a:defRPr/>
            </a:pPr>
            <a:r>
              <a:rPr lang="en-US">
                <a:latin typeface="Franklin Gothic Medium" pitchFamily="34" charset="0"/>
              </a:rPr>
              <a:t>Psychology at Messiah College:</a:t>
            </a:r>
            <a:br>
              <a:rPr lang="en-US">
                <a:latin typeface="Franklin Gothic Medium" pitchFamily="34" charset="0"/>
              </a:rPr>
            </a:br>
            <a:r>
              <a:rPr lang="en-US" sz="3200">
                <a:latin typeface="Franklin Gothic Medium" pitchFamily="34" charset="0"/>
              </a:rPr>
              <a:t>Examples of Student Entry-Level Positions</a:t>
            </a:r>
          </a:p>
        </p:txBody>
      </p:sp>
      <p:sp>
        <p:nvSpPr>
          <p:cNvPr id="36867" name="Rectangle 3"/>
          <p:cNvSpPr>
            <a:spLocks noGrp="1" noChangeArrowheads="1"/>
          </p:cNvSpPr>
          <p:nvPr>
            <p:ph idx="1"/>
          </p:nvPr>
        </p:nvSpPr>
        <p:spPr>
          <a:xfrm>
            <a:off x="762000" y="2362200"/>
            <a:ext cx="7693025" cy="4495800"/>
          </a:xfrm>
        </p:spPr>
        <p:txBody>
          <a:bodyPr/>
          <a:lstStyle/>
          <a:p>
            <a:pPr eaLnBrk="1" hangingPunct="1">
              <a:lnSpc>
                <a:spcPct val="80000"/>
              </a:lnSpc>
            </a:pPr>
            <a:r>
              <a:rPr lang="en-US" sz="1800" b="1" dirty="0" smtClean="0">
                <a:latin typeface="+mj-lt"/>
              </a:rPr>
              <a:t>Rehab Specialist</a:t>
            </a:r>
          </a:p>
          <a:p>
            <a:pPr lvl="1" eaLnBrk="1" hangingPunct="1">
              <a:lnSpc>
                <a:spcPct val="80000"/>
              </a:lnSpc>
            </a:pPr>
            <a:r>
              <a:rPr lang="en-US" sz="1800" dirty="0" smtClean="0">
                <a:solidFill>
                  <a:schemeClr val="accent2">
                    <a:lumMod val="60000"/>
                    <a:lumOff val="40000"/>
                  </a:schemeClr>
                </a:solidFill>
                <a:latin typeface="+mj-lt"/>
              </a:rPr>
              <a:t>Manage the components important in the rehabilitation process of individuals with physical and mental disabilities. They help prevent fragmentation and gaps in services to people seeking to move from psychological and economic dependence to independence </a:t>
            </a:r>
          </a:p>
          <a:p>
            <a:pPr lvl="1" eaLnBrk="1" hangingPunct="1">
              <a:lnSpc>
                <a:spcPct val="80000"/>
              </a:lnSpc>
            </a:pPr>
            <a:endParaRPr lang="en-US" sz="1800" dirty="0" smtClean="0">
              <a:latin typeface="+mj-lt"/>
            </a:endParaRPr>
          </a:p>
          <a:p>
            <a:pPr eaLnBrk="1" hangingPunct="1">
              <a:lnSpc>
                <a:spcPct val="80000"/>
              </a:lnSpc>
            </a:pPr>
            <a:r>
              <a:rPr lang="en-US" sz="1800" b="1" dirty="0" smtClean="0">
                <a:latin typeface="+mj-lt"/>
              </a:rPr>
              <a:t>Residential Counselors</a:t>
            </a:r>
          </a:p>
          <a:p>
            <a:pPr lvl="1" eaLnBrk="1" hangingPunct="1">
              <a:lnSpc>
                <a:spcPct val="80000"/>
              </a:lnSpc>
            </a:pPr>
            <a:r>
              <a:rPr lang="en-US" sz="1800" dirty="0" smtClean="0">
                <a:solidFill>
                  <a:schemeClr val="accent2">
                    <a:lumMod val="60000"/>
                    <a:lumOff val="40000"/>
                  </a:schemeClr>
                </a:solidFill>
                <a:latin typeface="+mj-lt"/>
              </a:rPr>
              <a:t>In charge of group homes.  The residents of these homes include emotionally disturbed, developmentally disabled, and mentally ill youth and adults. People in homes supervised by residential counselors may also have physical problems, but the problems that keep them from being self-sufficient are primarily mental or emotional </a:t>
            </a:r>
          </a:p>
          <a:p>
            <a:pPr lvl="1" eaLnBrk="1" hangingPunct="1">
              <a:lnSpc>
                <a:spcPct val="80000"/>
              </a:lnSpc>
            </a:pPr>
            <a:endParaRPr lang="en-US" sz="1800" dirty="0" smtClean="0">
              <a:latin typeface="+mj-lt"/>
            </a:endParaRPr>
          </a:p>
          <a:p>
            <a:pPr eaLnBrk="1" hangingPunct="1">
              <a:lnSpc>
                <a:spcPct val="80000"/>
              </a:lnSpc>
            </a:pPr>
            <a:r>
              <a:rPr lang="en-US" sz="1800" b="1" dirty="0" smtClean="0">
                <a:latin typeface="+mj-lt"/>
              </a:rPr>
              <a:t>Home Care Aide</a:t>
            </a:r>
          </a:p>
          <a:p>
            <a:pPr lvl="1" eaLnBrk="1" hangingPunct="1">
              <a:lnSpc>
                <a:spcPct val="80000"/>
              </a:lnSpc>
            </a:pPr>
            <a:r>
              <a:rPr lang="en-US" sz="1800" dirty="0" smtClean="0">
                <a:solidFill>
                  <a:schemeClr val="accent2">
                    <a:lumMod val="60000"/>
                    <a:lumOff val="40000"/>
                  </a:schemeClr>
                </a:solidFill>
                <a:latin typeface="+mj-lt"/>
              </a:rPr>
              <a:t>Helps elderly, disabled, and ill persons live in their own homes or in residential care facilities instead of in a health facility</a:t>
            </a:r>
          </a:p>
          <a:p>
            <a:pPr lvl="1">
              <a:lnSpc>
                <a:spcPct val="80000"/>
              </a:lnSpc>
              <a:spcBef>
                <a:spcPct val="0"/>
              </a:spcBef>
              <a:buClrTx/>
              <a:buSzTx/>
            </a:pPr>
            <a:endParaRPr lang="en-US" sz="1800" dirty="0" smtClean="0">
              <a:latin typeface="+mj-lt"/>
            </a:endParaRPr>
          </a:p>
          <a:p>
            <a:pPr lvl="1" eaLnBrk="1" hangingPunct="1">
              <a:lnSpc>
                <a:spcPct val="80000"/>
              </a:lnSpc>
            </a:pPr>
            <a:endParaRPr lang="en-US" sz="1800" dirty="0" smtClean="0">
              <a:latin typeface="+mj-lt"/>
            </a:endParaRPr>
          </a:p>
          <a:p>
            <a:pPr eaLnBrk="1" hangingPunct="1">
              <a:lnSpc>
                <a:spcPct val="80000"/>
              </a:lnSpc>
            </a:pPr>
            <a:endParaRPr lang="en-US" sz="1800" dirty="0" smtClean="0">
              <a:latin typeface="+mj-lt"/>
            </a:endParaRPr>
          </a:p>
        </p:txBody>
      </p:sp>
    </p:spTree>
  </p:cSld>
  <p:clrMapOvr>
    <a:masterClrMapping/>
  </p:clrMapOvr>
  <p:transition>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p:cNvSpPr>
            <a:spLocks noGrp="1" noChangeArrowheads="1"/>
          </p:cNvSpPr>
          <p:nvPr>
            <p:ph type="title"/>
          </p:nvPr>
        </p:nvSpPr>
        <p:spPr>
          <a:xfrm>
            <a:off x="762000" y="914400"/>
            <a:ext cx="7924800" cy="1143000"/>
          </a:xfrm>
        </p:spPr>
        <p:txBody>
          <a:bodyPr>
            <a:normAutofit fontScale="90000"/>
          </a:bodyPr>
          <a:lstStyle/>
          <a:p>
            <a:pPr eaLnBrk="1" fontAlgn="auto" hangingPunct="1">
              <a:spcAft>
                <a:spcPts val="0"/>
              </a:spcAft>
              <a:defRPr/>
            </a:pPr>
            <a:r>
              <a:rPr lang="en-US" sz="4000">
                <a:latin typeface="Franklin Gothic Medium" pitchFamily="34" charset="0"/>
              </a:rPr>
              <a:t>Psychology at Messiah College:</a:t>
            </a:r>
            <a:br>
              <a:rPr lang="en-US" sz="4000">
                <a:latin typeface="Franklin Gothic Medium" pitchFamily="34" charset="0"/>
              </a:rPr>
            </a:br>
            <a:r>
              <a:rPr lang="en-US" sz="3700">
                <a:latin typeface="Franklin Gothic Medium" pitchFamily="34" charset="0"/>
              </a:rPr>
              <a:t>Graduate Schools of Recent Grads</a:t>
            </a:r>
          </a:p>
        </p:txBody>
      </p:sp>
      <p:sp>
        <p:nvSpPr>
          <p:cNvPr id="37891" name="Rectangle 3"/>
          <p:cNvSpPr>
            <a:spLocks noGrp="1" noChangeArrowheads="1"/>
          </p:cNvSpPr>
          <p:nvPr>
            <p:ph idx="1"/>
          </p:nvPr>
        </p:nvSpPr>
        <p:spPr>
          <a:xfrm>
            <a:off x="1219200" y="2286000"/>
            <a:ext cx="7693025" cy="4419600"/>
          </a:xfrm>
        </p:spPr>
        <p:txBody>
          <a:bodyPr>
            <a:normAutofit/>
          </a:bodyPr>
          <a:lstStyle/>
          <a:p>
            <a:pPr eaLnBrk="1" hangingPunct="1">
              <a:lnSpc>
                <a:spcPct val="80000"/>
              </a:lnSpc>
            </a:pPr>
            <a:r>
              <a:rPr lang="en-US" sz="2300" b="1" dirty="0" smtClean="0">
                <a:latin typeface="+mj-lt"/>
              </a:rPr>
              <a:t>Messiah College Masters of Arts in Counseling</a:t>
            </a:r>
          </a:p>
          <a:p>
            <a:pPr eaLnBrk="1" hangingPunct="1">
              <a:lnSpc>
                <a:spcPct val="80000"/>
              </a:lnSpc>
            </a:pPr>
            <a:r>
              <a:rPr lang="en-US" sz="2300" b="1" dirty="0" smtClean="0">
                <a:latin typeface="+mj-lt"/>
              </a:rPr>
              <a:t>American University</a:t>
            </a:r>
          </a:p>
          <a:p>
            <a:pPr eaLnBrk="1" hangingPunct="1">
              <a:lnSpc>
                <a:spcPct val="80000"/>
              </a:lnSpc>
            </a:pPr>
            <a:r>
              <a:rPr lang="en-US" sz="2300" b="1" dirty="0" smtClean="0">
                <a:latin typeface="+mj-lt"/>
              </a:rPr>
              <a:t>Brandeis University</a:t>
            </a:r>
          </a:p>
          <a:p>
            <a:pPr eaLnBrk="1" hangingPunct="1">
              <a:lnSpc>
                <a:spcPct val="80000"/>
              </a:lnSpc>
            </a:pPr>
            <a:r>
              <a:rPr lang="en-US" sz="2300" b="1" dirty="0" err="1" smtClean="0">
                <a:latin typeface="+mj-lt"/>
              </a:rPr>
              <a:t>Biola</a:t>
            </a:r>
            <a:r>
              <a:rPr lang="en-US" sz="2300" b="1" dirty="0" smtClean="0">
                <a:latin typeface="+mj-lt"/>
              </a:rPr>
              <a:t> University, Rosemead School of Psychology</a:t>
            </a:r>
          </a:p>
          <a:p>
            <a:pPr eaLnBrk="1" hangingPunct="1">
              <a:lnSpc>
                <a:spcPct val="80000"/>
              </a:lnSpc>
            </a:pPr>
            <a:r>
              <a:rPr lang="en-US" sz="2300" b="1" dirty="0" smtClean="0">
                <a:latin typeface="+mj-lt"/>
              </a:rPr>
              <a:t>Evangelical Theological Seminary</a:t>
            </a:r>
          </a:p>
          <a:p>
            <a:pPr eaLnBrk="1" hangingPunct="1">
              <a:lnSpc>
                <a:spcPct val="80000"/>
              </a:lnSpc>
            </a:pPr>
            <a:r>
              <a:rPr lang="en-US" sz="2300" b="1" dirty="0" smtClean="0">
                <a:latin typeface="+mj-lt"/>
              </a:rPr>
              <a:t>MCP </a:t>
            </a:r>
            <a:r>
              <a:rPr lang="en-US" sz="2300" b="1" dirty="0" err="1" smtClean="0">
                <a:latin typeface="+mj-lt"/>
              </a:rPr>
              <a:t>Hahneman</a:t>
            </a:r>
            <a:r>
              <a:rPr lang="en-US" sz="2300" b="1" dirty="0" smtClean="0">
                <a:latin typeface="+mj-lt"/>
              </a:rPr>
              <a:t> University</a:t>
            </a:r>
          </a:p>
          <a:p>
            <a:pPr eaLnBrk="1" hangingPunct="1">
              <a:lnSpc>
                <a:spcPct val="80000"/>
              </a:lnSpc>
            </a:pPr>
            <a:r>
              <a:rPr lang="en-US" sz="2300" b="1" dirty="0" smtClean="0">
                <a:latin typeface="+mj-lt"/>
              </a:rPr>
              <a:t>Indiana University of Pennsylvania</a:t>
            </a:r>
          </a:p>
          <a:p>
            <a:pPr eaLnBrk="1" hangingPunct="1">
              <a:lnSpc>
                <a:spcPct val="80000"/>
              </a:lnSpc>
            </a:pPr>
            <a:r>
              <a:rPr lang="en-US" sz="2300" b="1" dirty="0" smtClean="0">
                <a:latin typeface="+mj-lt"/>
              </a:rPr>
              <a:t>Jerusalem University College</a:t>
            </a:r>
          </a:p>
          <a:p>
            <a:pPr eaLnBrk="1" hangingPunct="1">
              <a:lnSpc>
                <a:spcPct val="80000"/>
              </a:lnSpc>
            </a:pPr>
            <a:r>
              <a:rPr lang="en-US" sz="2300" b="1" dirty="0" smtClean="0">
                <a:latin typeface="+mj-lt"/>
              </a:rPr>
              <a:t>Millersville University</a:t>
            </a:r>
          </a:p>
          <a:p>
            <a:pPr eaLnBrk="1" hangingPunct="1">
              <a:lnSpc>
                <a:spcPct val="80000"/>
              </a:lnSpc>
            </a:pPr>
            <a:r>
              <a:rPr lang="en-US" sz="2300" b="1" dirty="0" smtClean="0">
                <a:latin typeface="+mj-lt"/>
              </a:rPr>
              <a:t>New York University</a:t>
            </a:r>
          </a:p>
          <a:p>
            <a:pPr eaLnBrk="1" hangingPunct="1">
              <a:lnSpc>
                <a:spcPct val="80000"/>
              </a:lnSpc>
            </a:pPr>
            <a:r>
              <a:rPr lang="en-US" sz="2300" b="1" dirty="0" smtClean="0">
                <a:latin typeface="+mj-lt"/>
              </a:rPr>
              <a:t>Regent University</a:t>
            </a:r>
          </a:p>
          <a:p>
            <a:pPr eaLnBrk="1" hangingPunct="1">
              <a:lnSpc>
                <a:spcPct val="80000"/>
              </a:lnSpc>
            </a:pPr>
            <a:r>
              <a:rPr lang="en-US" sz="2300" b="1" dirty="0" smtClean="0">
                <a:latin typeface="+mj-lt"/>
              </a:rPr>
              <a:t>Shippensburg University</a:t>
            </a:r>
          </a:p>
          <a:p>
            <a:pPr eaLnBrk="1" hangingPunct="1">
              <a:lnSpc>
                <a:spcPct val="80000"/>
              </a:lnSpc>
            </a:pPr>
            <a:r>
              <a:rPr lang="en-US" sz="2300" b="1" dirty="0" smtClean="0">
                <a:latin typeface="+mj-lt"/>
              </a:rPr>
              <a:t>Wheaton College Graduate School</a:t>
            </a:r>
          </a:p>
          <a:p>
            <a:pPr eaLnBrk="1" hangingPunct="1">
              <a:lnSpc>
                <a:spcPct val="80000"/>
              </a:lnSpc>
            </a:pPr>
            <a:endParaRPr lang="en-US" sz="2300" dirty="0" smtClean="0">
              <a:latin typeface="+mj-lt"/>
            </a:endParaRPr>
          </a:p>
        </p:txBody>
      </p:sp>
    </p:spTree>
  </p:cSld>
  <p:clrMapOvr>
    <a:masterClrMapping/>
  </p:clrMapOvr>
  <p:transition>
    <p:split orient="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p:cNvSpPr>
            <a:spLocks noGrp="1" noChangeArrowheads="1"/>
          </p:cNvSpPr>
          <p:nvPr>
            <p:ph type="title"/>
          </p:nvPr>
        </p:nvSpPr>
        <p:spPr>
          <a:xfrm>
            <a:off x="762000" y="838200"/>
            <a:ext cx="7924800" cy="1143000"/>
          </a:xfrm>
        </p:spPr>
        <p:txBody>
          <a:bodyPr>
            <a:normAutofit fontScale="90000"/>
          </a:bodyPr>
          <a:lstStyle/>
          <a:p>
            <a:pPr eaLnBrk="1" fontAlgn="auto" hangingPunct="1">
              <a:spcAft>
                <a:spcPts val="0"/>
              </a:spcAft>
              <a:defRPr/>
            </a:pPr>
            <a:r>
              <a:rPr lang="en-US" sz="4000">
                <a:latin typeface="Franklin Gothic Medium" pitchFamily="34" charset="0"/>
              </a:rPr>
              <a:t>Psychology at Messiah College:</a:t>
            </a:r>
            <a:br>
              <a:rPr lang="en-US" sz="4000">
                <a:latin typeface="Franklin Gothic Medium" pitchFamily="34" charset="0"/>
              </a:rPr>
            </a:br>
            <a:r>
              <a:rPr lang="en-US" sz="3700">
                <a:latin typeface="Franklin Gothic Medium" pitchFamily="34" charset="0"/>
              </a:rPr>
              <a:t>Graduate Schools of Recent Grads</a:t>
            </a:r>
          </a:p>
        </p:txBody>
      </p:sp>
      <p:sp>
        <p:nvSpPr>
          <p:cNvPr id="1027" name="Rectangle 3"/>
          <p:cNvSpPr>
            <a:spLocks noGrp="1" noChangeArrowheads="1"/>
          </p:cNvSpPr>
          <p:nvPr>
            <p:ph idx="1"/>
          </p:nvPr>
        </p:nvSpPr>
        <p:spPr>
          <a:xfrm>
            <a:off x="1219200" y="2286000"/>
            <a:ext cx="7693025" cy="3952875"/>
          </a:xfrm>
        </p:spPr>
        <p:txBody>
          <a:bodyPr>
            <a:normAutofit fontScale="92500" lnSpcReduction="20000"/>
          </a:bodyPr>
          <a:lstStyle/>
          <a:p>
            <a:pPr marL="274320" indent="-274320" eaLnBrk="1" fontAlgn="auto" hangingPunct="1">
              <a:lnSpc>
                <a:spcPct val="90000"/>
              </a:lnSpc>
              <a:spcAft>
                <a:spcPts val="0"/>
              </a:spcAft>
              <a:buClr>
                <a:schemeClr val="accent3"/>
              </a:buClr>
              <a:buFont typeface="Wingdings 2"/>
              <a:buChar char=""/>
              <a:defRPr/>
            </a:pPr>
            <a:r>
              <a:rPr lang="en-US" sz="2500" b="1" dirty="0">
                <a:latin typeface="+mj-lt"/>
              </a:rPr>
              <a:t>State University of NY at Albany and Brockport</a:t>
            </a:r>
          </a:p>
          <a:p>
            <a:pPr marL="274320" indent="-274320" eaLnBrk="1" fontAlgn="auto" hangingPunct="1">
              <a:lnSpc>
                <a:spcPct val="90000"/>
              </a:lnSpc>
              <a:spcAft>
                <a:spcPts val="0"/>
              </a:spcAft>
              <a:buClr>
                <a:schemeClr val="accent3"/>
              </a:buClr>
              <a:buFont typeface="Wingdings 2"/>
              <a:buChar char=""/>
              <a:defRPr/>
            </a:pPr>
            <a:r>
              <a:rPr lang="en-US" sz="2500" b="1" dirty="0">
                <a:latin typeface="+mj-lt"/>
              </a:rPr>
              <a:t>Temple </a:t>
            </a:r>
            <a:r>
              <a:rPr lang="en-US" sz="2500" b="1" dirty="0" smtClean="0">
                <a:latin typeface="+mj-lt"/>
              </a:rPr>
              <a:t>University</a:t>
            </a:r>
          </a:p>
          <a:p>
            <a:pPr marL="274320" indent="-274320" eaLnBrk="1" fontAlgn="auto" hangingPunct="1">
              <a:lnSpc>
                <a:spcPct val="90000"/>
              </a:lnSpc>
              <a:spcAft>
                <a:spcPts val="0"/>
              </a:spcAft>
              <a:buClr>
                <a:schemeClr val="accent3"/>
              </a:buClr>
              <a:buFont typeface="Wingdings 2"/>
              <a:buChar char=""/>
              <a:defRPr/>
            </a:pPr>
            <a:r>
              <a:rPr lang="en-US" sz="2500" b="1" dirty="0" smtClean="0">
                <a:latin typeface="+mj-lt"/>
              </a:rPr>
              <a:t>Thomas Jefferson University</a:t>
            </a:r>
            <a:endParaRPr lang="en-US" sz="2500" b="1" dirty="0">
              <a:latin typeface="+mj-lt"/>
            </a:endParaRPr>
          </a:p>
          <a:p>
            <a:pPr marL="274320" indent="-274320" eaLnBrk="1" fontAlgn="auto" hangingPunct="1">
              <a:lnSpc>
                <a:spcPct val="90000"/>
              </a:lnSpc>
              <a:spcAft>
                <a:spcPts val="0"/>
              </a:spcAft>
              <a:buClr>
                <a:schemeClr val="accent3"/>
              </a:buClr>
              <a:buFont typeface="Wingdings 2"/>
              <a:buChar char=""/>
              <a:defRPr/>
            </a:pPr>
            <a:r>
              <a:rPr lang="en-US" sz="2500" b="1" dirty="0">
                <a:latin typeface="+mj-lt"/>
              </a:rPr>
              <a:t>Towson University</a:t>
            </a:r>
          </a:p>
          <a:p>
            <a:pPr marL="274320" indent="-274320" eaLnBrk="1" fontAlgn="auto" hangingPunct="1">
              <a:lnSpc>
                <a:spcPct val="90000"/>
              </a:lnSpc>
              <a:spcAft>
                <a:spcPts val="0"/>
              </a:spcAft>
              <a:buClr>
                <a:schemeClr val="accent3"/>
              </a:buClr>
              <a:buFont typeface="Wingdings 2"/>
              <a:buChar char=""/>
              <a:defRPr/>
            </a:pPr>
            <a:r>
              <a:rPr lang="en-US" sz="2500" b="1" dirty="0">
                <a:latin typeface="+mj-lt"/>
              </a:rPr>
              <a:t>Mount St. Mary’s </a:t>
            </a:r>
            <a:r>
              <a:rPr lang="en-US" sz="2500" b="1" dirty="0" smtClean="0">
                <a:latin typeface="+mj-lt"/>
              </a:rPr>
              <a:t>College</a:t>
            </a:r>
          </a:p>
          <a:p>
            <a:pPr marL="274320" indent="-274320" eaLnBrk="1" fontAlgn="auto" hangingPunct="1">
              <a:lnSpc>
                <a:spcPct val="90000"/>
              </a:lnSpc>
              <a:spcAft>
                <a:spcPts val="0"/>
              </a:spcAft>
              <a:buClr>
                <a:schemeClr val="accent3"/>
              </a:buClr>
              <a:buFont typeface="Wingdings 2"/>
              <a:buChar char=""/>
              <a:defRPr/>
            </a:pPr>
            <a:r>
              <a:rPr lang="en-US" sz="2500" b="1" dirty="0" smtClean="0">
                <a:latin typeface="+mj-lt"/>
              </a:rPr>
              <a:t>University of Central Florida</a:t>
            </a:r>
            <a:endParaRPr lang="en-US" sz="2500" b="1" dirty="0">
              <a:latin typeface="+mj-lt"/>
            </a:endParaRPr>
          </a:p>
          <a:p>
            <a:pPr marL="274320" indent="-274320" eaLnBrk="1" fontAlgn="auto" hangingPunct="1">
              <a:lnSpc>
                <a:spcPct val="90000"/>
              </a:lnSpc>
              <a:spcAft>
                <a:spcPts val="0"/>
              </a:spcAft>
              <a:buClr>
                <a:schemeClr val="accent3"/>
              </a:buClr>
              <a:buFont typeface="Wingdings 2"/>
              <a:buChar char=""/>
              <a:defRPr/>
            </a:pPr>
            <a:r>
              <a:rPr lang="en-US" sz="2500" b="1" dirty="0">
                <a:latin typeface="+mj-lt"/>
              </a:rPr>
              <a:t>University of Connecticut</a:t>
            </a:r>
          </a:p>
          <a:p>
            <a:pPr marL="274320" indent="-274320" eaLnBrk="1" fontAlgn="auto" hangingPunct="1">
              <a:lnSpc>
                <a:spcPct val="90000"/>
              </a:lnSpc>
              <a:spcAft>
                <a:spcPts val="0"/>
              </a:spcAft>
              <a:buClr>
                <a:schemeClr val="accent3"/>
              </a:buClr>
              <a:buFont typeface="Wingdings 2"/>
              <a:buChar char=""/>
              <a:defRPr/>
            </a:pPr>
            <a:r>
              <a:rPr lang="en-US" sz="2500" b="1" dirty="0">
                <a:latin typeface="+mj-lt"/>
              </a:rPr>
              <a:t>University of Maryland</a:t>
            </a:r>
          </a:p>
          <a:p>
            <a:pPr marL="274320" indent="-274320" eaLnBrk="1" fontAlgn="auto" hangingPunct="1">
              <a:lnSpc>
                <a:spcPct val="90000"/>
              </a:lnSpc>
              <a:spcAft>
                <a:spcPts val="0"/>
              </a:spcAft>
              <a:buClr>
                <a:schemeClr val="accent3"/>
              </a:buClr>
              <a:buFont typeface="Wingdings 2"/>
              <a:buChar char=""/>
              <a:defRPr/>
            </a:pPr>
            <a:r>
              <a:rPr lang="en-US" sz="2500" b="1" dirty="0">
                <a:latin typeface="+mj-lt"/>
              </a:rPr>
              <a:t>University of </a:t>
            </a:r>
            <a:r>
              <a:rPr lang="en-US" sz="2500" b="1" dirty="0" smtClean="0">
                <a:latin typeface="+mj-lt"/>
              </a:rPr>
              <a:t>Wisconsin</a:t>
            </a:r>
          </a:p>
          <a:p>
            <a:pPr marL="274320" indent="-274320" eaLnBrk="1" fontAlgn="auto" hangingPunct="1">
              <a:lnSpc>
                <a:spcPct val="90000"/>
              </a:lnSpc>
              <a:spcAft>
                <a:spcPts val="0"/>
              </a:spcAft>
              <a:buClr>
                <a:schemeClr val="accent3"/>
              </a:buClr>
              <a:buFont typeface="Wingdings 2"/>
              <a:buChar char=""/>
              <a:defRPr/>
            </a:pPr>
            <a:r>
              <a:rPr lang="en-US" sz="2500" b="1" dirty="0" smtClean="0">
                <a:latin typeface="+mj-lt"/>
              </a:rPr>
              <a:t>University of Texas</a:t>
            </a:r>
          </a:p>
          <a:p>
            <a:pPr marL="274320" indent="-274320" eaLnBrk="1" fontAlgn="auto" hangingPunct="1">
              <a:lnSpc>
                <a:spcPct val="90000"/>
              </a:lnSpc>
              <a:spcAft>
                <a:spcPts val="0"/>
              </a:spcAft>
              <a:buClr>
                <a:schemeClr val="accent3"/>
              </a:buClr>
              <a:buFont typeface="Wingdings 2"/>
              <a:buChar char=""/>
              <a:defRPr/>
            </a:pPr>
            <a:r>
              <a:rPr lang="en-US" sz="2500" b="1" dirty="0" smtClean="0">
                <a:latin typeface="+mj-lt"/>
              </a:rPr>
              <a:t>St</a:t>
            </a:r>
            <a:r>
              <a:rPr lang="en-US" sz="2500" b="1" dirty="0">
                <a:latin typeface="+mj-lt"/>
              </a:rPr>
              <a:t>. Joseph’s University</a:t>
            </a:r>
          </a:p>
          <a:p>
            <a:pPr marL="274320" indent="-274320" eaLnBrk="1" fontAlgn="auto" hangingPunct="1">
              <a:lnSpc>
                <a:spcPct val="90000"/>
              </a:lnSpc>
              <a:spcAft>
                <a:spcPts val="0"/>
              </a:spcAft>
              <a:buClr>
                <a:schemeClr val="accent3"/>
              </a:buClr>
              <a:buFont typeface="Wingdings 2"/>
              <a:buChar char=""/>
              <a:defRPr/>
            </a:pPr>
            <a:r>
              <a:rPr lang="en-US" sz="2500" b="1" dirty="0">
                <a:latin typeface="+mj-lt"/>
              </a:rPr>
              <a:t>Virginia Polytechnic Institute and State University</a:t>
            </a:r>
          </a:p>
          <a:p>
            <a:pPr marL="274320" indent="-274320" eaLnBrk="1" fontAlgn="auto" hangingPunct="1">
              <a:lnSpc>
                <a:spcPct val="90000"/>
              </a:lnSpc>
              <a:spcAft>
                <a:spcPts val="0"/>
              </a:spcAft>
              <a:buClr>
                <a:schemeClr val="accent3"/>
              </a:buClr>
              <a:buFont typeface="Wingdings 2"/>
              <a:buChar char=""/>
              <a:defRPr/>
            </a:pPr>
            <a:r>
              <a:rPr lang="en-US" sz="2500" b="1" dirty="0">
                <a:latin typeface="+mj-lt"/>
              </a:rPr>
              <a:t>William and Mary School of Law</a:t>
            </a:r>
          </a:p>
        </p:txBody>
      </p:sp>
    </p:spTree>
  </p:cSld>
  <p:clrMapOvr>
    <a:masterClrMapping/>
  </p:clrMapOvr>
  <p:transition>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AutoShape 2"/>
          <p:cNvSpPr>
            <a:spLocks noGrp="1" noChangeArrowheads="1"/>
          </p:cNvSpPr>
          <p:nvPr>
            <p:ph type="ctrTitle"/>
          </p:nvPr>
        </p:nvSpPr>
        <p:spPr/>
        <p:txBody>
          <a:bodyPr>
            <a:normAutofit fontScale="90000"/>
          </a:bodyPr>
          <a:lstStyle/>
          <a:p>
            <a:pPr eaLnBrk="1" fontAlgn="auto" hangingPunct="1">
              <a:spcAft>
                <a:spcPts val="0"/>
              </a:spcAft>
              <a:defRPr/>
            </a:pPr>
            <a:r>
              <a:rPr lang="en-US" sz="4600" dirty="0">
                <a:latin typeface="Franklin Gothic Medium" pitchFamily="34" charset="0"/>
              </a:rPr>
              <a:t>Department of Psychology</a:t>
            </a:r>
            <a:br>
              <a:rPr lang="en-US" sz="4600" dirty="0">
                <a:latin typeface="Franklin Gothic Medium" pitchFamily="34" charset="0"/>
              </a:rPr>
            </a:br>
            <a:r>
              <a:rPr lang="en-US" sz="4600" dirty="0">
                <a:latin typeface="Franklin Gothic Medium" pitchFamily="34" charset="0"/>
              </a:rPr>
              <a:t>Messiah College</a:t>
            </a:r>
          </a:p>
        </p:txBody>
      </p:sp>
      <p:sp>
        <p:nvSpPr>
          <p:cNvPr id="39939" name="Rectangle 3"/>
          <p:cNvSpPr>
            <a:spLocks noGrp="1" noChangeArrowheads="1"/>
          </p:cNvSpPr>
          <p:nvPr>
            <p:ph type="subTitle" idx="1"/>
          </p:nvPr>
        </p:nvSpPr>
        <p:spPr>
          <a:xfrm>
            <a:off x="152400" y="4648200"/>
            <a:ext cx="9144000" cy="990600"/>
          </a:xfrm>
        </p:spPr>
        <p:txBody>
          <a:bodyPr/>
          <a:lstStyle/>
          <a:p>
            <a:pPr marR="0" eaLnBrk="1" hangingPunct="1"/>
            <a:r>
              <a:rPr lang="en-US" sz="2000" dirty="0" smtClean="0">
                <a:latin typeface="BernhardMod BT" pitchFamily="18" charset="0"/>
                <a:hlinkClick r:id="rId2"/>
              </a:rPr>
              <a:t>http://www.messiah.edu/departments/psychology</a:t>
            </a:r>
            <a:endParaRPr lang="en-US" sz="2000" dirty="0" smtClean="0"/>
          </a:p>
        </p:txBody>
      </p:sp>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hangingPunct="1"/>
            <a:r>
              <a:rPr lang="en-US" dirty="0" smtClean="0"/>
              <a:t>Why Study Psychology?</a:t>
            </a:r>
          </a:p>
        </p:txBody>
      </p:sp>
      <p:sp>
        <p:nvSpPr>
          <p:cNvPr id="11267" name="Rectangle 3"/>
          <p:cNvSpPr>
            <a:spLocks noGrp="1" noChangeArrowheads="1"/>
          </p:cNvSpPr>
          <p:nvPr>
            <p:ph idx="1"/>
          </p:nvPr>
        </p:nvSpPr>
        <p:spPr>
          <a:xfrm>
            <a:off x="304800" y="1905000"/>
            <a:ext cx="8229600" cy="4389437"/>
          </a:xfrm>
        </p:spPr>
        <p:txBody>
          <a:bodyPr>
            <a:normAutofit/>
          </a:bodyPr>
          <a:lstStyle/>
          <a:p>
            <a:pPr algn="ctr" eaLnBrk="1" hangingPunct="1">
              <a:buFont typeface="Wingdings" pitchFamily="2" charset="2"/>
              <a:buNone/>
            </a:pPr>
            <a:endParaRPr lang="en-US" dirty="0" smtClean="0">
              <a:solidFill>
                <a:schemeClr val="tx2"/>
              </a:solidFill>
              <a:latin typeface="+mj-lt"/>
            </a:endParaRPr>
          </a:p>
          <a:p>
            <a:pPr algn="ctr" eaLnBrk="1" hangingPunct="1">
              <a:buFont typeface="Wingdings" pitchFamily="2" charset="2"/>
              <a:buNone/>
            </a:pPr>
            <a:r>
              <a:rPr lang="en-US" sz="2000" dirty="0" smtClean="0">
                <a:solidFill>
                  <a:schemeClr val="accent2">
                    <a:lumMod val="60000"/>
                    <a:lumOff val="40000"/>
                  </a:schemeClr>
                </a:solidFill>
                <a:latin typeface="+mj-lt"/>
              </a:rPr>
              <a:t>“</a:t>
            </a:r>
            <a:r>
              <a:rPr lang="en-US" sz="2000" i="1" dirty="0" smtClean="0">
                <a:solidFill>
                  <a:schemeClr val="accent2">
                    <a:lumMod val="60000"/>
                    <a:lumOff val="40000"/>
                  </a:schemeClr>
                </a:solidFill>
                <a:latin typeface="+mj-lt"/>
              </a:rPr>
              <a:t>A human being is a microcosm of the universe, ‘a rare example of God’s power, goodness, and wisdom, and contains within…enough miracles to occupy our minds</a:t>
            </a:r>
            <a:r>
              <a:rPr lang="en-US" sz="2000" dirty="0" smtClean="0">
                <a:solidFill>
                  <a:schemeClr val="accent2">
                    <a:lumMod val="60000"/>
                    <a:lumOff val="40000"/>
                  </a:schemeClr>
                </a:solidFill>
                <a:latin typeface="+mj-lt"/>
              </a:rPr>
              <a:t>’.” – John Calvin</a:t>
            </a:r>
          </a:p>
          <a:p>
            <a:pPr algn="ctr" eaLnBrk="1" hangingPunct="1">
              <a:buFont typeface="Wingdings" pitchFamily="2" charset="2"/>
              <a:buNone/>
            </a:pPr>
            <a:endParaRPr lang="en-US" dirty="0">
              <a:solidFill>
                <a:schemeClr val="accent2">
                  <a:lumMod val="60000"/>
                  <a:lumOff val="40000"/>
                </a:schemeClr>
              </a:solidFill>
              <a:latin typeface="+mj-lt"/>
            </a:endParaRPr>
          </a:p>
          <a:p>
            <a:pPr algn="ctr">
              <a:buNone/>
            </a:pPr>
            <a:r>
              <a:rPr lang="en-US" sz="2000" i="1" dirty="0" smtClean="0">
                <a:solidFill>
                  <a:schemeClr val="accent2">
                    <a:lumMod val="60000"/>
                    <a:lumOff val="40000"/>
                  </a:schemeClr>
                </a:solidFill>
                <a:latin typeface="+mj-lt"/>
              </a:rPr>
              <a:t>“I </a:t>
            </a:r>
            <a:r>
              <a:rPr lang="en-US" sz="2000" i="1" dirty="0">
                <a:solidFill>
                  <a:schemeClr val="accent2">
                    <a:lumMod val="60000"/>
                    <a:lumOff val="40000"/>
                  </a:schemeClr>
                </a:solidFill>
                <a:latin typeface="+mj-lt"/>
              </a:rPr>
              <a:t>praise you because I am fearfully and wonderfully made;</a:t>
            </a:r>
          </a:p>
          <a:p>
            <a:pPr algn="ctr">
              <a:buNone/>
            </a:pPr>
            <a:r>
              <a:rPr lang="en-US" sz="2000" i="1" dirty="0">
                <a:solidFill>
                  <a:schemeClr val="accent2">
                    <a:lumMod val="60000"/>
                    <a:lumOff val="40000"/>
                  </a:schemeClr>
                </a:solidFill>
                <a:latin typeface="+mj-lt"/>
              </a:rPr>
              <a:t>   your works are wonderful,</a:t>
            </a:r>
          </a:p>
          <a:p>
            <a:pPr algn="ctr">
              <a:buNone/>
            </a:pPr>
            <a:r>
              <a:rPr lang="en-US" sz="2000" i="1" dirty="0">
                <a:solidFill>
                  <a:schemeClr val="accent2">
                    <a:lumMod val="60000"/>
                    <a:lumOff val="40000"/>
                  </a:schemeClr>
                </a:solidFill>
                <a:latin typeface="+mj-lt"/>
              </a:rPr>
              <a:t>   I know that full well</a:t>
            </a:r>
            <a:r>
              <a:rPr lang="en-US" sz="2000" i="1" dirty="0" smtClean="0">
                <a:solidFill>
                  <a:schemeClr val="accent2">
                    <a:lumMod val="60000"/>
                    <a:lumOff val="40000"/>
                  </a:schemeClr>
                </a:solidFill>
                <a:latin typeface="+mj-lt"/>
              </a:rPr>
              <a:t>.” Psalm 139:14 </a:t>
            </a:r>
            <a:r>
              <a:rPr lang="en-US" sz="1200" i="1" dirty="0" smtClean="0">
                <a:solidFill>
                  <a:schemeClr val="accent2">
                    <a:lumMod val="60000"/>
                    <a:lumOff val="40000"/>
                  </a:schemeClr>
                </a:solidFill>
                <a:latin typeface="+mj-lt"/>
              </a:rPr>
              <a:t>(NIV)</a:t>
            </a:r>
          </a:p>
          <a:p>
            <a:pPr algn="ctr">
              <a:buNone/>
            </a:pPr>
            <a:endParaRPr lang="en-US" sz="2000" i="1" dirty="0">
              <a:solidFill>
                <a:schemeClr val="accent2">
                  <a:lumMod val="60000"/>
                  <a:lumOff val="40000"/>
                </a:schemeClr>
              </a:solidFill>
              <a:latin typeface="+mj-lt"/>
            </a:endParaRPr>
          </a:p>
          <a:p>
            <a:pPr algn="ctr">
              <a:buNone/>
            </a:pPr>
            <a:r>
              <a:rPr lang="en-US" sz="2000" i="1" dirty="0" smtClean="0">
                <a:solidFill>
                  <a:schemeClr val="accent2">
                    <a:lumMod val="60000"/>
                    <a:lumOff val="40000"/>
                  </a:schemeClr>
                </a:solidFill>
                <a:latin typeface="+mj-lt"/>
              </a:rPr>
              <a:t>“But Jesus did not trust Himself to them, because he knew all men and needed no one to bear witness of man; for he himself knew what was in man.” John 2: 24, 25 </a:t>
            </a:r>
            <a:r>
              <a:rPr lang="en-US" sz="1200" i="1" dirty="0" smtClean="0">
                <a:solidFill>
                  <a:schemeClr val="accent2">
                    <a:lumMod val="60000"/>
                    <a:lumOff val="40000"/>
                  </a:schemeClr>
                </a:solidFill>
                <a:latin typeface="+mj-lt"/>
              </a:rPr>
              <a:t>(RSV) </a:t>
            </a:r>
            <a:endParaRPr lang="en-US" sz="1200" dirty="0" smtClean="0">
              <a:latin typeface="Franklin Gothic Medium" pitchFamily="34" charset="0"/>
            </a:endParaRPr>
          </a:p>
          <a:p>
            <a:pPr eaLnBrk="1" hangingPunct="1"/>
            <a:endParaRPr lang="en-US" dirty="0" smtClean="0"/>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normAutofit/>
          </a:bodyPr>
          <a:lstStyle/>
          <a:p>
            <a:pPr eaLnBrk="1" hangingPunct="1"/>
            <a:r>
              <a:rPr lang="en-US" sz="3200" dirty="0" err="1" smtClean="0"/>
              <a:t>Distinctives</a:t>
            </a:r>
            <a:r>
              <a:rPr lang="en-US" sz="3200" smtClean="0"/>
              <a:t> of Psychology at </a:t>
            </a:r>
            <a:br>
              <a:rPr lang="en-US" sz="3200" smtClean="0"/>
            </a:br>
            <a:r>
              <a:rPr lang="en-US" sz="3200" smtClean="0"/>
              <a:t>Messiah College</a:t>
            </a:r>
          </a:p>
        </p:txBody>
      </p:sp>
      <p:sp>
        <p:nvSpPr>
          <p:cNvPr id="12291" name="Rectangle 3"/>
          <p:cNvSpPr>
            <a:spLocks noGrp="1" noChangeArrowheads="1"/>
          </p:cNvSpPr>
          <p:nvPr>
            <p:ph idx="1"/>
          </p:nvPr>
        </p:nvSpPr>
        <p:spPr/>
        <p:txBody>
          <a:bodyPr/>
          <a:lstStyle/>
          <a:p>
            <a:pPr eaLnBrk="1" hangingPunct="1"/>
            <a:endParaRPr lang="en-US" dirty="0" smtClean="0"/>
          </a:p>
          <a:p>
            <a:pPr eaLnBrk="1" hangingPunct="1"/>
            <a:r>
              <a:rPr lang="en-US" dirty="0" smtClean="0">
                <a:latin typeface="+mj-lt"/>
              </a:rPr>
              <a:t>Students</a:t>
            </a:r>
          </a:p>
          <a:p>
            <a:pPr eaLnBrk="1" hangingPunct="1"/>
            <a:r>
              <a:rPr lang="en-US" dirty="0" smtClean="0">
                <a:latin typeface="+mj-lt"/>
              </a:rPr>
              <a:t>Faculty</a:t>
            </a:r>
          </a:p>
          <a:p>
            <a:pPr eaLnBrk="1" hangingPunct="1"/>
            <a:r>
              <a:rPr lang="en-US" dirty="0" smtClean="0">
                <a:latin typeface="+mj-lt"/>
              </a:rPr>
              <a:t>Facilities</a:t>
            </a:r>
          </a:p>
          <a:p>
            <a:pPr eaLnBrk="1" hangingPunct="1"/>
            <a:r>
              <a:rPr lang="en-US" dirty="0" smtClean="0">
                <a:latin typeface="+mj-lt"/>
              </a:rPr>
              <a:t>Faith Integration</a:t>
            </a:r>
          </a:p>
          <a:p>
            <a:pPr eaLnBrk="1" hangingPunct="1"/>
            <a:r>
              <a:rPr lang="en-US" dirty="0" smtClean="0">
                <a:latin typeface="+mj-lt"/>
              </a:rPr>
              <a:t>Enrollment has consistently been one of the highest for all the departments at Messiah College.</a:t>
            </a:r>
          </a:p>
        </p:txBody>
      </p:sp>
    </p:spTree>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normAutofit/>
          </a:bodyPr>
          <a:lstStyle/>
          <a:p>
            <a:pPr eaLnBrk="1" hangingPunct="1"/>
            <a:r>
              <a:rPr lang="en-US" sz="3200" smtClean="0"/>
              <a:t>Psychology Curriculum at</a:t>
            </a:r>
            <a:br>
              <a:rPr lang="en-US" sz="3200" smtClean="0"/>
            </a:br>
            <a:r>
              <a:rPr lang="en-US" sz="3200" smtClean="0"/>
              <a:t>Messiah College</a:t>
            </a:r>
          </a:p>
        </p:txBody>
      </p:sp>
      <p:sp>
        <p:nvSpPr>
          <p:cNvPr id="13315" name="Rectangle 3"/>
          <p:cNvSpPr>
            <a:spLocks noGrp="1" noChangeArrowheads="1"/>
          </p:cNvSpPr>
          <p:nvPr>
            <p:ph idx="1"/>
          </p:nvPr>
        </p:nvSpPr>
        <p:spPr/>
        <p:txBody>
          <a:bodyPr/>
          <a:lstStyle/>
          <a:p>
            <a:pPr eaLnBrk="1" hangingPunct="1"/>
            <a:endParaRPr lang="en-US" dirty="0" smtClean="0"/>
          </a:p>
          <a:p>
            <a:pPr eaLnBrk="1" hangingPunct="1"/>
            <a:r>
              <a:rPr lang="en-US" dirty="0" smtClean="0">
                <a:latin typeface="+mj-lt"/>
              </a:rPr>
              <a:t>Comparable to Psychology programs at other schools</a:t>
            </a:r>
          </a:p>
          <a:p>
            <a:pPr eaLnBrk="1" hangingPunct="1"/>
            <a:r>
              <a:rPr lang="en-US" dirty="0" smtClean="0">
                <a:latin typeface="+mj-lt"/>
              </a:rPr>
              <a:t>Students will take courses that are theoretical, clinical, and experimental nature</a:t>
            </a:r>
          </a:p>
          <a:p>
            <a:pPr eaLnBrk="1" hangingPunct="1"/>
            <a:r>
              <a:rPr lang="en-US" dirty="0" smtClean="0">
                <a:latin typeface="+mj-lt"/>
              </a:rPr>
              <a:t>Many courses combine academic theory with hands on experience</a:t>
            </a:r>
          </a:p>
          <a:p>
            <a:pPr eaLnBrk="1" hangingPunct="1"/>
            <a:r>
              <a:rPr lang="en-US" dirty="0" smtClean="0">
                <a:latin typeface="+mj-lt"/>
              </a:rPr>
              <a:t>Students consider connections between subject matter and a Christian world view</a:t>
            </a:r>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AutoShape 2"/>
          <p:cNvSpPr>
            <a:spLocks noGrp="1" noChangeArrowheads="1"/>
          </p:cNvSpPr>
          <p:nvPr>
            <p:ph type="title"/>
          </p:nvPr>
        </p:nvSpPr>
        <p:spPr>
          <a:xfrm>
            <a:off x="762000" y="609600"/>
            <a:ext cx="7924800" cy="1143000"/>
          </a:xfrm>
        </p:spPr>
        <p:txBody>
          <a:bodyPr>
            <a:normAutofit fontScale="90000"/>
          </a:bodyPr>
          <a:lstStyle/>
          <a:p>
            <a:pPr eaLnBrk="1" fontAlgn="auto" hangingPunct="1">
              <a:spcAft>
                <a:spcPts val="0"/>
              </a:spcAft>
              <a:defRPr/>
            </a:pPr>
            <a:r>
              <a:rPr lang="en-US" sz="4000">
                <a:latin typeface="Franklin Gothic Medium" pitchFamily="34" charset="0"/>
              </a:rPr>
              <a:t>Psychology at Messiah College: </a:t>
            </a:r>
            <a:r>
              <a:rPr lang="en-US">
                <a:latin typeface="Franklin Gothic Medium" pitchFamily="34" charset="0"/>
              </a:rPr>
              <a:t>					Degrees offered</a:t>
            </a:r>
          </a:p>
        </p:txBody>
      </p:sp>
      <p:sp>
        <p:nvSpPr>
          <p:cNvPr id="212995" name="Rectangle 3"/>
          <p:cNvSpPr>
            <a:spLocks noGrp="1" noChangeArrowheads="1"/>
          </p:cNvSpPr>
          <p:nvPr>
            <p:ph idx="1"/>
          </p:nvPr>
        </p:nvSpPr>
        <p:spPr/>
        <p:txBody>
          <a:bodyPr>
            <a:normAutofit lnSpcReduction="10000"/>
          </a:bodyPr>
          <a:lstStyle/>
          <a:p>
            <a:pPr eaLnBrk="1" hangingPunct="1">
              <a:lnSpc>
                <a:spcPct val="90000"/>
              </a:lnSpc>
            </a:pPr>
            <a:r>
              <a:rPr lang="en-US" b="1" dirty="0" smtClean="0">
                <a:latin typeface="+mj-lt"/>
              </a:rPr>
              <a:t>Bachelor of Arts (B.A.)</a:t>
            </a:r>
            <a:r>
              <a:rPr lang="en-US" dirty="0" smtClean="0">
                <a:latin typeface="+mj-lt"/>
              </a:rPr>
              <a:t> in Psychology</a:t>
            </a:r>
          </a:p>
          <a:p>
            <a:pPr lvl="1" eaLnBrk="1" hangingPunct="1">
              <a:lnSpc>
                <a:spcPct val="90000"/>
              </a:lnSpc>
              <a:buFontTx/>
              <a:buNone/>
            </a:pPr>
            <a:r>
              <a:rPr lang="en-US" dirty="0" smtClean="0">
                <a:solidFill>
                  <a:schemeClr val="accent2">
                    <a:lumMod val="60000"/>
                    <a:lumOff val="40000"/>
                  </a:schemeClr>
                </a:solidFill>
                <a:latin typeface="+mj-lt"/>
              </a:rPr>
              <a:t>● with optional </a:t>
            </a:r>
            <a:r>
              <a:rPr lang="en-US" dirty="0" smtClean="0">
                <a:solidFill>
                  <a:schemeClr val="accent2">
                    <a:lumMod val="60000"/>
                    <a:lumOff val="40000"/>
                  </a:schemeClr>
                </a:solidFill>
                <a:latin typeface="+mj-lt"/>
              </a:rPr>
              <a:t>Clinical </a:t>
            </a:r>
            <a:r>
              <a:rPr lang="en-US" dirty="0" smtClean="0">
                <a:solidFill>
                  <a:schemeClr val="accent2">
                    <a:lumMod val="60000"/>
                    <a:lumOff val="40000"/>
                  </a:schemeClr>
                </a:solidFill>
                <a:latin typeface="+mj-lt"/>
              </a:rPr>
              <a:t>Concentration</a:t>
            </a:r>
          </a:p>
          <a:p>
            <a:pPr lvl="1" eaLnBrk="1" hangingPunct="1">
              <a:lnSpc>
                <a:spcPct val="90000"/>
              </a:lnSpc>
              <a:buFontTx/>
              <a:buNone/>
            </a:pPr>
            <a:endParaRPr lang="en-US" sz="1400" dirty="0" smtClean="0">
              <a:latin typeface="+mj-lt"/>
            </a:endParaRPr>
          </a:p>
          <a:p>
            <a:pPr eaLnBrk="1" hangingPunct="1">
              <a:lnSpc>
                <a:spcPct val="90000"/>
              </a:lnSpc>
            </a:pPr>
            <a:r>
              <a:rPr lang="en-US" b="1" dirty="0" smtClean="0">
                <a:latin typeface="+mj-lt"/>
              </a:rPr>
              <a:t>Bachelor of Science (B.S.)</a:t>
            </a:r>
            <a:r>
              <a:rPr lang="en-US" dirty="0" smtClean="0">
                <a:latin typeface="+mj-lt"/>
              </a:rPr>
              <a:t> in Psychology</a:t>
            </a:r>
          </a:p>
          <a:p>
            <a:pPr eaLnBrk="1" hangingPunct="1">
              <a:lnSpc>
                <a:spcPct val="90000"/>
              </a:lnSpc>
            </a:pPr>
            <a:endParaRPr lang="en-US" sz="1400" dirty="0" smtClean="0">
              <a:latin typeface="+mj-lt"/>
            </a:endParaRPr>
          </a:p>
          <a:p>
            <a:pPr eaLnBrk="1" hangingPunct="1">
              <a:lnSpc>
                <a:spcPct val="90000"/>
              </a:lnSpc>
            </a:pPr>
            <a:r>
              <a:rPr lang="en-US" b="1" dirty="0" smtClean="0">
                <a:latin typeface="+mj-lt"/>
              </a:rPr>
              <a:t>B.S. in Biopsychology</a:t>
            </a:r>
          </a:p>
          <a:p>
            <a:pPr eaLnBrk="1" hangingPunct="1">
              <a:lnSpc>
                <a:spcPct val="90000"/>
              </a:lnSpc>
            </a:pPr>
            <a:endParaRPr lang="en-US" sz="1400" b="1" dirty="0" smtClean="0">
              <a:latin typeface="+mj-lt"/>
            </a:endParaRPr>
          </a:p>
          <a:p>
            <a:pPr eaLnBrk="1" hangingPunct="1">
              <a:lnSpc>
                <a:spcPct val="90000"/>
              </a:lnSpc>
            </a:pPr>
            <a:r>
              <a:rPr lang="en-US" b="1" dirty="0" smtClean="0">
                <a:latin typeface="+mj-lt"/>
              </a:rPr>
              <a:t>Psychology Minors</a:t>
            </a:r>
          </a:p>
          <a:p>
            <a:pPr lvl="1" eaLnBrk="1" hangingPunct="1">
              <a:lnSpc>
                <a:spcPct val="90000"/>
              </a:lnSpc>
              <a:buFontTx/>
              <a:buNone/>
            </a:pPr>
            <a:r>
              <a:rPr lang="en-US" dirty="0" smtClean="0">
                <a:latin typeface="+mj-lt"/>
              </a:rPr>
              <a:t>● </a:t>
            </a:r>
            <a:r>
              <a:rPr lang="en-US" dirty="0" smtClean="0">
                <a:solidFill>
                  <a:schemeClr val="accent2">
                    <a:lumMod val="60000"/>
                    <a:lumOff val="40000"/>
                  </a:schemeClr>
                </a:solidFill>
                <a:latin typeface="+mj-lt"/>
              </a:rPr>
              <a:t>Psychology</a:t>
            </a:r>
          </a:p>
          <a:p>
            <a:pPr lvl="1" eaLnBrk="1" hangingPunct="1">
              <a:lnSpc>
                <a:spcPct val="90000"/>
              </a:lnSpc>
              <a:buFontTx/>
              <a:buNone/>
            </a:pPr>
            <a:r>
              <a:rPr lang="en-US" dirty="0" smtClean="0">
                <a:solidFill>
                  <a:schemeClr val="accent2">
                    <a:lumMod val="60000"/>
                    <a:lumOff val="40000"/>
                  </a:schemeClr>
                </a:solidFill>
                <a:latin typeface="+mj-lt"/>
              </a:rPr>
              <a:t>● Pre-Counseling and Therapy (interdepartmental with HDFS)</a:t>
            </a:r>
          </a:p>
          <a:p>
            <a:pPr lvl="1" eaLnBrk="1" hangingPunct="1">
              <a:lnSpc>
                <a:spcPct val="90000"/>
              </a:lnSpc>
              <a:buFontTx/>
              <a:buNone/>
            </a:pPr>
            <a:r>
              <a:rPr lang="en-US" dirty="0" smtClean="0">
                <a:solidFill>
                  <a:schemeClr val="accent2">
                    <a:lumMod val="60000"/>
                    <a:lumOff val="40000"/>
                  </a:schemeClr>
                </a:solidFill>
                <a:latin typeface="+mj-lt"/>
              </a:rPr>
              <a:t>● Community Psychology</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anim calcmode="lin" valueType="num">
                                      <p:cBhvr additive="base">
                                        <p:cTn id="7" dur="500" fill="hold"/>
                                        <p:tgtEl>
                                          <p:spTgt spid="2129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299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12995">
                                            <p:txEl>
                                              <p:pRg st="1" end="1"/>
                                            </p:txEl>
                                          </p:spTgt>
                                        </p:tgtEl>
                                        <p:attrNameLst>
                                          <p:attrName>style.visibility</p:attrName>
                                        </p:attrNameLst>
                                      </p:cBhvr>
                                      <p:to>
                                        <p:strVal val="visible"/>
                                      </p:to>
                                    </p:set>
                                    <p:anim calcmode="lin" valueType="num">
                                      <p:cBhvr additive="base">
                                        <p:cTn id="11" dur="500" fill="hold"/>
                                        <p:tgtEl>
                                          <p:spTgt spid="21299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129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212995">
                                            <p:txEl>
                                              <p:pRg st="3" end="3"/>
                                            </p:txEl>
                                          </p:spTgt>
                                        </p:tgtEl>
                                        <p:attrNameLst>
                                          <p:attrName>style.visibility</p:attrName>
                                        </p:attrNameLst>
                                      </p:cBhvr>
                                      <p:to>
                                        <p:strVal val="visible"/>
                                      </p:to>
                                    </p:set>
                                    <p:anim calcmode="lin" valueType="num">
                                      <p:cBhvr additive="base">
                                        <p:cTn id="17" dur="500" fill="hold"/>
                                        <p:tgtEl>
                                          <p:spTgt spid="212995">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129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212995">
                                            <p:txEl>
                                              <p:pRg st="5" end="5"/>
                                            </p:txEl>
                                          </p:spTgt>
                                        </p:tgtEl>
                                        <p:attrNameLst>
                                          <p:attrName>style.visibility</p:attrName>
                                        </p:attrNameLst>
                                      </p:cBhvr>
                                      <p:to>
                                        <p:strVal val="visible"/>
                                      </p:to>
                                    </p:set>
                                    <p:anim calcmode="lin" valueType="num">
                                      <p:cBhvr additive="base">
                                        <p:cTn id="23" dur="500" fill="hold"/>
                                        <p:tgtEl>
                                          <p:spTgt spid="212995">
                                            <p:txEl>
                                              <p:pRg st="5" end="5"/>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129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212995">
                                            <p:txEl>
                                              <p:pRg st="7" end="7"/>
                                            </p:txEl>
                                          </p:spTgt>
                                        </p:tgtEl>
                                        <p:attrNameLst>
                                          <p:attrName>style.visibility</p:attrName>
                                        </p:attrNameLst>
                                      </p:cBhvr>
                                      <p:to>
                                        <p:strVal val="visible"/>
                                      </p:to>
                                    </p:set>
                                    <p:anim calcmode="lin" valueType="num">
                                      <p:cBhvr additive="base">
                                        <p:cTn id="29" dur="500" fill="hold"/>
                                        <p:tgtEl>
                                          <p:spTgt spid="212995">
                                            <p:txEl>
                                              <p:pRg st="7" end="7"/>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12995">
                                            <p:txEl>
                                              <p:pRg st="7" end="7"/>
                                            </p:txEl>
                                          </p:spTgt>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212995">
                                            <p:txEl>
                                              <p:pRg st="8" end="8"/>
                                            </p:txEl>
                                          </p:spTgt>
                                        </p:tgtEl>
                                        <p:attrNameLst>
                                          <p:attrName>style.visibility</p:attrName>
                                        </p:attrNameLst>
                                      </p:cBhvr>
                                      <p:to>
                                        <p:strVal val="visible"/>
                                      </p:to>
                                    </p:set>
                                    <p:anim calcmode="lin" valueType="num">
                                      <p:cBhvr additive="base">
                                        <p:cTn id="33" dur="500" fill="hold"/>
                                        <p:tgtEl>
                                          <p:spTgt spid="212995">
                                            <p:txEl>
                                              <p:pRg st="8" end="8"/>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12995">
                                            <p:txEl>
                                              <p:pRg st="8" end="8"/>
                                            </p:txEl>
                                          </p:spTgt>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stCondLst>
                                    <p:cond delay="0"/>
                                  </p:stCondLst>
                                  <p:childTnLst>
                                    <p:set>
                                      <p:cBhvr>
                                        <p:cTn id="36" dur="1" fill="hold">
                                          <p:stCondLst>
                                            <p:cond delay="0"/>
                                          </p:stCondLst>
                                        </p:cTn>
                                        <p:tgtEl>
                                          <p:spTgt spid="212995">
                                            <p:txEl>
                                              <p:pRg st="9" end="9"/>
                                            </p:txEl>
                                          </p:spTgt>
                                        </p:tgtEl>
                                        <p:attrNameLst>
                                          <p:attrName>style.visibility</p:attrName>
                                        </p:attrNameLst>
                                      </p:cBhvr>
                                      <p:to>
                                        <p:strVal val="visible"/>
                                      </p:to>
                                    </p:set>
                                    <p:anim calcmode="lin" valueType="num">
                                      <p:cBhvr additive="base">
                                        <p:cTn id="37" dur="500" fill="hold"/>
                                        <p:tgtEl>
                                          <p:spTgt spid="212995">
                                            <p:txEl>
                                              <p:pRg st="9" end="9"/>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12995">
                                            <p:txEl>
                                              <p:pRg st="9" end="9"/>
                                            </p:txEl>
                                          </p:spTgt>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stCondLst>
                                    <p:cond delay="0"/>
                                  </p:stCondLst>
                                  <p:childTnLst>
                                    <p:set>
                                      <p:cBhvr>
                                        <p:cTn id="40" dur="1" fill="hold">
                                          <p:stCondLst>
                                            <p:cond delay="0"/>
                                          </p:stCondLst>
                                        </p:cTn>
                                        <p:tgtEl>
                                          <p:spTgt spid="212995">
                                            <p:txEl>
                                              <p:pRg st="10" end="10"/>
                                            </p:txEl>
                                          </p:spTgt>
                                        </p:tgtEl>
                                        <p:attrNameLst>
                                          <p:attrName>style.visibility</p:attrName>
                                        </p:attrNameLst>
                                      </p:cBhvr>
                                      <p:to>
                                        <p:strVal val="visible"/>
                                      </p:to>
                                    </p:set>
                                    <p:anim calcmode="lin" valueType="num">
                                      <p:cBhvr additive="base">
                                        <p:cTn id="41" dur="500" fill="hold"/>
                                        <p:tgtEl>
                                          <p:spTgt spid="212995">
                                            <p:txEl>
                                              <p:pRg st="10" end="1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12995">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AutoShape 2"/>
          <p:cNvSpPr>
            <a:spLocks noGrp="1" noChangeArrowheads="1"/>
          </p:cNvSpPr>
          <p:nvPr>
            <p:ph type="title"/>
          </p:nvPr>
        </p:nvSpPr>
        <p:spPr>
          <a:xfrm>
            <a:off x="762000" y="1143000"/>
            <a:ext cx="8001000" cy="1143000"/>
          </a:xfrm>
        </p:spPr>
        <p:txBody>
          <a:bodyPr>
            <a:normAutofit fontScale="90000"/>
          </a:bodyPr>
          <a:lstStyle/>
          <a:p>
            <a:pPr eaLnBrk="1" fontAlgn="auto" hangingPunct="1">
              <a:spcAft>
                <a:spcPts val="0"/>
              </a:spcAft>
              <a:defRPr/>
            </a:pPr>
            <a:r>
              <a:rPr lang="en-US" sz="4000" dirty="0" smtClean="0">
                <a:latin typeface="Franklin Gothic Medium" pitchFamily="34" charset="0"/>
              </a:rPr>
              <a:t>       Psychology </a:t>
            </a:r>
            <a:r>
              <a:rPr lang="en-US" sz="4000" dirty="0">
                <a:latin typeface="Franklin Gothic Medium" pitchFamily="34" charset="0"/>
              </a:rPr>
              <a:t>at Messiah College:</a:t>
            </a:r>
            <a:br>
              <a:rPr lang="en-US" sz="4000" dirty="0">
                <a:latin typeface="Franklin Gothic Medium" pitchFamily="34" charset="0"/>
              </a:rPr>
            </a:br>
            <a:r>
              <a:rPr lang="en-US" sz="4000" dirty="0" smtClean="0">
                <a:latin typeface="Franklin Gothic Medium" pitchFamily="34" charset="0"/>
              </a:rPr>
              <a:t>                  </a:t>
            </a:r>
            <a:r>
              <a:rPr lang="en-US" dirty="0" smtClean="0">
                <a:latin typeface="Franklin Gothic Medium" pitchFamily="34" charset="0"/>
              </a:rPr>
              <a:t>B.A</a:t>
            </a:r>
            <a:r>
              <a:rPr lang="en-US" dirty="0">
                <a:latin typeface="Franklin Gothic Medium" pitchFamily="34" charset="0"/>
              </a:rPr>
              <a:t>. vs. B.S</a:t>
            </a:r>
            <a:r>
              <a:rPr lang="en-US" dirty="0" smtClean="0">
                <a:latin typeface="Franklin Gothic Medium" pitchFamily="34" charset="0"/>
              </a:rPr>
              <a:t>.—</a:t>
            </a:r>
            <a:br>
              <a:rPr lang="en-US" dirty="0" smtClean="0">
                <a:latin typeface="Franklin Gothic Medium" pitchFamily="34" charset="0"/>
              </a:rPr>
            </a:br>
            <a:r>
              <a:rPr lang="en-US" dirty="0" smtClean="0">
                <a:latin typeface="Franklin Gothic Medium" pitchFamily="34" charset="0"/>
              </a:rPr>
              <a:t>    What’s </a:t>
            </a:r>
            <a:r>
              <a:rPr lang="en-US" dirty="0">
                <a:latin typeface="Franklin Gothic Medium" pitchFamily="34" charset="0"/>
              </a:rPr>
              <a:t>the Difference???</a:t>
            </a:r>
          </a:p>
        </p:txBody>
      </p:sp>
      <p:sp>
        <p:nvSpPr>
          <p:cNvPr id="214019" name="Rectangle 3"/>
          <p:cNvSpPr>
            <a:spLocks noGrp="1" noChangeArrowheads="1"/>
          </p:cNvSpPr>
          <p:nvPr>
            <p:ph idx="1"/>
          </p:nvPr>
        </p:nvSpPr>
        <p:spPr>
          <a:xfrm>
            <a:off x="685800" y="2590800"/>
            <a:ext cx="3886200" cy="3724275"/>
          </a:xfrm>
        </p:spPr>
        <p:txBody>
          <a:bodyPr/>
          <a:lstStyle/>
          <a:p>
            <a:pPr eaLnBrk="1" hangingPunct="1">
              <a:buFont typeface="Wingdings" pitchFamily="2" charset="2"/>
              <a:buNone/>
              <a:defRPr/>
            </a:pPr>
            <a:r>
              <a:rPr lang="en-US" b="1" dirty="0" smtClean="0">
                <a:solidFill>
                  <a:schemeClr val="accent2">
                    <a:lumMod val="60000"/>
                    <a:lumOff val="40000"/>
                  </a:schemeClr>
                </a:solidFill>
                <a:latin typeface="+mj-lt"/>
              </a:rPr>
              <a:t>a B.A. in Psychology:</a:t>
            </a:r>
          </a:p>
          <a:p>
            <a:pPr eaLnBrk="1" hangingPunct="1">
              <a:defRPr/>
            </a:pPr>
            <a:r>
              <a:rPr lang="en-US" sz="2200" dirty="0" smtClean="0">
                <a:latin typeface="+mj-lt"/>
              </a:rPr>
              <a:t>Prepares students for placements in entry-level positions in the </a:t>
            </a:r>
            <a:r>
              <a:rPr lang="en-US" sz="2200" b="1" dirty="0" smtClean="0">
                <a:latin typeface="+mj-lt"/>
              </a:rPr>
              <a:t>helping professions</a:t>
            </a:r>
            <a:r>
              <a:rPr lang="en-US" sz="2200" dirty="0" smtClean="0">
                <a:latin typeface="+mj-lt"/>
              </a:rPr>
              <a:t> or for graduate school in many </a:t>
            </a:r>
            <a:r>
              <a:rPr lang="en-US" sz="2200" b="1" dirty="0" smtClean="0">
                <a:latin typeface="+mj-lt"/>
              </a:rPr>
              <a:t>sub-fields of psychology.</a:t>
            </a:r>
          </a:p>
          <a:p>
            <a:pPr eaLnBrk="1" hangingPunct="1">
              <a:buFont typeface="Wingdings" pitchFamily="2" charset="2"/>
              <a:buNone/>
              <a:defRPr/>
            </a:pPr>
            <a:endParaRPr lang="en-US" sz="2200" b="1" dirty="0" smtClean="0">
              <a:latin typeface="+mj-lt"/>
            </a:endParaRPr>
          </a:p>
        </p:txBody>
      </p:sp>
      <p:sp>
        <p:nvSpPr>
          <p:cNvPr id="214021" name="Rectangle 5"/>
          <p:cNvSpPr>
            <a:spLocks noChangeArrowheads="1"/>
          </p:cNvSpPr>
          <p:nvPr/>
        </p:nvSpPr>
        <p:spPr bwMode="auto">
          <a:xfrm>
            <a:off x="4876800" y="2590800"/>
            <a:ext cx="3810000" cy="3724275"/>
          </a:xfrm>
          <a:prstGeom prst="rect">
            <a:avLst/>
          </a:prstGeom>
          <a:noFill/>
          <a:ln w="9525">
            <a:noFill/>
            <a:miter lim="800000"/>
            <a:headEnd/>
            <a:tailEnd/>
          </a:ln>
        </p:spPr>
        <p:txBody>
          <a:bodyPr/>
          <a:lstStyle/>
          <a:p>
            <a:pPr marL="342900" indent="-342900" eaLnBrk="1" hangingPunct="1">
              <a:spcBef>
                <a:spcPct val="20000"/>
              </a:spcBef>
              <a:buClr>
                <a:schemeClr val="tx1"/>
              </a:buClr>
              <a:buSzPct val="75000"/>
              <a:buFont typeface="Wingdings" pitchFamily="2" charset="2"/>
              <a:buNone/>
            </a:pPr>
            <a:r>
              <a:rPr lang="en-US" sz="2800" b="1" dirty="0">
                <a:solidFill>
                  <a:schemeClr val="accent2">
                    <a:lumMod val="60000"/>
                    <a:lumOff val="40000"/>
                  </a:schemeClr>
                </a:solidFill>
                <a:latin typeface="Arial" charset="0"/>
              </a:rPr>
              <a:t>a B.S. in Psychology:</a:t>
            </a:r>
          </a:p>
          <a:p>
            <a:pPr marL="342900" indent="-342900" eaLnBrk="1" hangingPunct="1">
              <a:spcBef>
                <a:spcPct val="20000"/>
              </a:spcBef>
              <a:buClr>
                <a:schemeClr val="tx1"/>
              </a:buClr>
              <a:buSzPct val="75000"/>
              <a:buFont typeface="Wingdings" pitchFamily="2" charset="2"/>
              <a:buNone/>
            </a:pPr>
            <a:r>
              <a:rPr lang="en-US" sz="2200" dirty="0">
                <a:latin typeface="Arial" charset="0"/>
              </a:rPr>
              <a:t>● </a:t>
            </a:r>
            <a:r>
              <a:rPr lang="en-US" sz="2200" dirty="0" smtClean="0">
                <a:latin typeface="Arial" charset="0"/>
              </a:rPr>
              <a:t> Designed </a:t>
            </a:r>
            <a:r>
              <a:rPr lang="en-US" sz="2200" dirty="0">
                <a:latin typeface="Arial" charset="0"/>
              </a:rPr>
              <a:t>for students who intend to work in a field that has a </a:t>
            </a:r>
            <a:r>
              <a:rPr lang="en-US" sz="2200" b="1" dirty="0">
                <a:latin typeface="Arial" charset="0"/>
              </a:rPr>
              <a:t>stronger emphasis on science or math </a:t>
            </a:r>
            <a:r>
              <a:rPr lang="en-US" sz="2200" dirty="0">
                <a:latin typeface="Arial" charset="0"/>
              </a:rPr>
              <a:t>or for those who wish to pursue graduate studies that lean more towards </a:t>
            </a:r>
            <a:r>
              <a:rPr lang="en-US" sz="2200" b="1" dirty="0">
                <a:latin typeface="Arial" charset="0"/>
              </a:rPr>
              <a:t>research and the sciences.</a:t>
            </a:r>
          </a:p>
        </p:txBody>
      </p:sp>
      <p:sp>
        <p:nvSpPr>
          <p:cNvPr id="15365" name="Line 6"/>
          <p:cNvSpPr>
            <a:spLocks noChangeShapeType="1"/>
          </p:cNvSpPr>
          <p:nvPr/>
        </p:nvSpPr>
        <p:spPr bwMode="auto">
          <a:xfrm>
            <a:off x="4572000" y="2667000"/>
            <a:ext cx="0" cy="3505200"/>
          </a:xfrm>
          <a:prstGeom prst="line">
            <a:avLst/>
          </a:prstGeom>
          <a:noFill/>
          <a:ln w="38100">
            <a:solidFill>
              <a:schemeClr val="tx1"/>
            </a:solidFill>
            <a:round/>
            <a:headEnd type="none" w="sm" len="sm"/>
            <a:tailEnd type="none" w="sm" len="sm"/>
          </a:ln>
        </p:spPr>
        <p:txBody>
          <a:bodyPr wrap="none"/>
          <a:lstStyle/>
          <a:p>
            <a:endParaRPr lang="en-US"/>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14019">
                                            <p:txEl>
                                              <p:pRg st="0" end="0"/>
                                            </p:txEl>
                                          </p:spTgt>
                                        </p:tgtEl>
                                        <p:attrNameLst>
                                          <p:attrName>style.visibility</p:attrName>
                                        </p:attrNameLst>
                                      </p:cBhvr>
                                      <p:to>
                                        <p:strVal val="visible"/>
                                      </p:to>
                                    </p:set>
                                    <p:anim calcmode="lin" valueType="num">
                                      <p:cBhvr additive="base">
                                        <p:cTn id="7" dur="500" fill="hold"/>
                                        <p:tgtEl>
                                          <p:spTgt spid="2140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40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14019">
                                            <p:txEl>
                                              <p:pRg st="1" end="1"/>
                                            </p:txEl>
                                          </p:spTgt>
                                        </p:tgtEl>
                                        <p:attrNameLst>
                                          <p:attrName>style.visibility</p:attrName>
                                        </p:attrNameLst>
                                      </p:cBhvr>
                                      <p:to>
                                        <p:strVal val="visible"/>
                                      </p:to>
                                    </p:set>
                                    <p:anim calcmode="lin" valueType="num">
                                      <p:cBhvr additive="base">
                                        <p:cTn id="13" dur="500" fill="hold"/>
                                        <p:tgtEl>
                                          <p:spTgt spid="2140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40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214021">
                                            <p:txEl>
                                              <p:pRg st="0" end="0"/>
                                            </p:txEl>
                                          </p:spTgt>
                                        </p:tgtEl>
                                        <p:attrNameLst>
                                          <p:attrName>style.visibility</p:attrName>
                                        </p:attrNameLst>
                                      </p:cBhvr>
                                      <p:to>
                                        <p:strVal val="visible"/>
                                      </p:to>
                                    </p:set>
                                    <p:anim calcmode="lin" valueType="num">
                                      <p:cBhvr additive="base">
                                        <p:cTn id="19" dur="500" fill="hold"/>
                                        <p:tgtEl>
                                          <p:spTgt spid="214021">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402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214021">
                                            <p:txEl>
                                              <p:pRg st="1" end="1"/>
                                            </p:txEl>
                                          </p:spTgt>
                                        </p:tgtEl>
                                        <p:attrNameLst>
                                          <p:attrName>style.visibility</p:attrName>
                                        </p:attrNameLst>
                                      </p:cBhvr>
                                      <p:to>
                                        <p:strVal val="visible"/>
                                      </p:to>
                                    </p:set>
                                    <p:anim calcmode="lin" valueType="num">
                                      <p:cBhvr additive="base">
                                        <p:cTn id="25" dur="500" fill="hold"/>
                                        <p:tgtEl>
                                          <p:spTgt spid="214021">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402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AutoShape 2"/>
          <p:cNvSpPr>
            <a:spLocks noGrp="1" noChangeArrowheads="1"/>
          </p:cNvSpPr>
          <p:nvPr>
            <p:ph type="title"/>
          </p:nvPr>
        </p:nvSpPr>
        <p:spPr>
          <a:xfrm>
            <a:off x="762000" y="762000"/>
            <a:ext cx="9144000" cy="1295400"/>
          </a:xfrm>
        </p:spPr>
        <p:txBody>
          <a:bodyPr>
            <a:normAutofit fontScale="90000"/>
          </a:bodyPr>
          <a:lstStyle/>
          <a:p>
            <a:pPr eaLnBrk="1" fontAlgn="auto" hangingPunct="1">
              <a:spcAft>
                <a:spcPts val="0"/>
              </a:spcAft>
              <a:defRPr/>
            </a:pPr>
            <a:r>
              <a:rPr lang="en-US" sz="4000">
                <a:latin typeface="Franklin Gothic Medium" pitchFamily="34" charset="0"/>
              </a:rPr>
              <a:t>Psychology at Messiah College:</a:t>
            </a:r>
            <a:br>
              <a:rPr lang="en-US" sz="4000">
                <a:latin typeface="Franklin Gothic Medium" pitchFamily="34" charset="0"/>
              </a:rPr>
            </a:br>
            <a:r>
              <a:rPr lang="en-US" sz="600">
                <a:latin typeface="Franklin Gothic Medium" pitchFamily="34" charset="0"/>
              </a:rPr>
              <a:t> </a:t>
            </a:r>
            <a:r>
              <a:rPr lang="en-US" sz="3800">
                <a:latin typeface="Franklin Gothic Medium" pitchFamily="34" charset="0"/>
              </a:rPr>
              <a:t/>
            </a:r>
            <a:br>
              <a:rPr lang="en-US" sz="3800">
                <a:latin typeface="Franklin Gothic Medium" pitchFamily="34" charset="0"/>
              </a:rPr>
            </a:br>
            <a:r>
              <a:rPr lang="en-US" sz="2500">
                <a:latin typeface="Franklin Gothic Medium" pitchFamily="34" charset="0"/>
              </a:rPr>
              <a:t>Division of Credits for the B.A. &amp; B.S. in Psychology</a:t>
            </a:r>
            <a:r>
              <a:rPr lang="en-US" sz="2500" i="1">
                <a:latin typeface="Franklin Gothic Medium" pitchFamily="34" charset="0"/>
              </a:rPr>
              <a:t/>
            </a:r>
            <a:br>
              <a:rPr lang="en-US" sz="2500" i="1">
                <a:latin typeface="Franklin Gothic Medium" pitchFamily="34" charset="0"/>
              </a:rPr>
            </a:br>
            <a:r>
              <a:rPr lang="en-US" sz="600" i="1">
                <a:latin typeface="BernhardMod BT" pitchFamily="18" charset="0"/>
              </a:rPr>
              <a:t> </a:t>
            </a:r>
            <a:r>
              <a:rPr lang="en-US" sz="2500" i="1">
                <a:latin typeface="BernhardMod BT" pitchFamily="18" charset="0"/>
              </a:rPr>
              <a:t/>
            </a:r>
            <a:br>
              <a:rPr lang="en-US" sz="2500" i="1">
                <a:latin typeface="BernhardMod BT" pitchFamily="18" charset="0"/>
              </a:rPr>
            </a:br>
            <a:endParaRPr lang="en-US" sz="1700">
              <a:latin typeface="BernhardMod BT" pitchFamily="18" charset="0"/>
            </a:endParaRPr>
          </a:p>
        </p:txBody>
      </p:sp>
      <p:graphicFrame>
        <p:nvGraphicFramePr>
          <p:cNvPr id="2" name="Object 3"/>
          <p:cNvGraphicFramePr>
            <a:graphicFrameLocks noGrp="1" noChangeAspect="1"/>
          </p:cNvGraphicFramePr>
          <p:nvPr>
            <p:ph type="chart" idx="1"/>
            <p:extLst>
              <p:ext uri="{D42A27DB-BD31-4B8C-83A1-F6EECF244321}">
                <p14:modId xmlns:p14="http://schemas.microsoft.com/office/powerpoint/2010/main" val="710645705"/>
              </p:ext>
            </p:extLst>
          </p:nvPr>
        </p:nvGraphicFramePr>
        <p:xfrm>
          <a:off x="609600" y="1981200"/>
          <a:ext cx="7629525" cy="39893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AutoShape 2"/>
          <p:cNvSpPr>
            <a:spLocks noGrp="1" noChangeArrowheads="1"/>
          </p:cNvSpPr>
          <p:nvPr>
            <p:ph type="title"/>
          </p:nvPr>
        </p:nvSpPr>
        <p:spPr>
          <a:xfrm>
            <a:off x="609600" y="685800"/>
            <a:ext cx="8534400" cy="1219200"/>
          </a:xfrm>
        </p:spPr>
        <p:txBody>
          <a:bodyPr>
            <a:normAutofit fontScale="90000"/>
          </a:bodyPr>
          <a:lstStyle/>
          <a:p>
            <a:pPr eaLnBrk="1" fontAlgn="auto" hangingPunct="1">
              <a:spcAft>
                <a:spcPts val="0"/>
              </a:spcAft>
              <a:defRPr/>
            </a:pPr>
            <a:r>
              <a:rPr lang="en-US" sz="4000">
                <a:latin typeface="Franklin Gothic Medium" pitchFamily="34" charset="0"/>
              </a:rPr>
              <a:t>Psychology at Messiah College:</a:t>
            </a:r>
            <a:br>
              <a:rPr lang="en-US" sz="4000">
                <a:latin typeface="Franklin Gothic Medium" pitchFamily="34" charset="0"/>
              </a:rPr>
            </a:br>
            <a:r>
              <a:rPr lang="en-US" sz="4000">
                <a:latin typeface="Franklin Gothic Medium" pitchFamily="34" charset="0"/>
              </a:rPr>
              <a:t>			B.S. in </a:t>
            </a:r>
            <a:r>
              <a:rPr lang="en-US">
                <a:latin typeface="Franklin Gothic Medium" pitchFamily="34" charset="0"/>
              </a:rPr>
              <a:t>BIOPSYCHOLOGY</a:t>
            </a:r>
            <a:r>
              <a:rPr lang="en-US" i="1">
                <a:latin typeface="BernhardMod BT" pitchFamily="18" charset="0"/>
              </a:rPr>
              <a:t> </a:t>
            </a:r>
          </a:p>
        </p:txBody>
      </p:sp>
      <p:sp>
        <p:nvSpPr>
          <p:cNvPr id="113667" name="Rectangle 3"/>
          <p:cNvSpPr>
            <a:spLocks noGrp="1" noChangeArrowheads="1"/>
          </p:cNvSpPr>
          <p:nvPr>
            <p:ph sz="half" idx="1"/>
          </p:nvPr>
        </p:nvSpPr>
        <p:spPr>
          <a:xfrm>
            <a:off x="609600" y="2362200"/>
            <a:ext cx="8534400" cy="4953000"/>
          </a:xfrm>
        </p:spPr>
        <p:txBody>
          <a:bodyPr/>
          <a:lstStyle/>
          <a:p>
            <a:pPr eaLnBrk="1" hangingPunct="1"/>
            <a:r>
              <a:rPr lang="en-US" sz="2400" dirty="0" smtClean="0">
                <a:latin typeface="+mj-lt"/>
              </a:rPr>
              <a:t>Biopsychology is the scientific study of the biology of behavior and mental processes (such as learning, memory, perception, attention, motivation, emotion, and cognition).</a:t>
            </a:r>
          </a:p>
          <a:p>
            <a:pPr eaLnBrk="1" hangingPunct="1"/>
            <a:r>
              <a:rPr lang="en-US" sz="2400" dirty="0" smtClean="0">
                <a:latin typeface="+mj-lt"/>
              </a:rPr>
              <a:t>Our B.S. in Biopsychology is a collaborative effort with the Department of Biological Sciences.</a:t>
            </a:r>
          </a:p>
          <a:p>
            <a:pPr eaLnBrk="1" hangingPunct="1"/>
            <a:r>
              <a:rPr lang="en-US" sz="2400" dirty="0" smtClean="0">
                <a:latin typeface="+mj-lt"/>
              </a:rPr>
              <a:t>Prepares students who are interested in fields such as:</a:t>
            </a:r>
          </a:p>
          <a:p>
            <a:pPr lvl="1" eaLnBrk="1" hangingPunct="1">
              <a:buFontTx/>
              <a:buNone/>
            </a:pPr>
            <a:r>
              <a:rPr lang="en-US" sz="2000" b="1" dirty="0" smtClean="0">
                <a:solidFill>
                  <a:schemeClr val="accent2">
                    <a:lumMod val="60000"/>
                    <a:lumOff val="40000"/>
                  </a:schemeClr>
                </a:solidFill>
                <a:latin typeface="+mj-lt"/>
              </a:rPr>
              <a:t>● Medicine		 	   ● Psychopharmacology	</a:t>
            </a:r>
          </a:p>
          <a:p>
            <a:pPr lvl="1" eaLnBrk="1" hangingPunct="1">
              <a:buFontTx/>
              <a:buNone/>
            </a:pPr>
            <a:r>
              <a:rPr lang="en-US" sz="2000" b="1" dirty="0" smtClean="0">
                <a:solidFill>
                  <a:schemeClr val="accent2">
                    <a:lumMod val="60000"/>
                    <a:lumOff val="40000"/>
                  </a:schemeClr>
                </a:solidFill>
                <a:latin typeface="+mj-lt"/>
              </a:rPr>
              <a:t>● Psychiatry		   ● Neuropsychology</a:t>
            </a:r>
          </a:p>
          <a:p>
            <a:pPr lvl="1" eaLnBrk="1" hangingPunct="1">
              <a:buFontTx/>
              <a:buNone/>
            </a:pPr>
            <a:r>
              <a:rPr lang="en-US" sz="2000" b="1" dirty="0" smtClean="0">
                <a:solidFill>
                  <a:schemeClr val="accent2">
                    <a:lumMod val="60000"/>
                    <a:lumOff val="40000"/>
                  </a:schemeClr>
                </a:solidFill>
                <a:latin typeface="+mj-lt"/>
              </a:rPr>
              <a:t>● Cognitive neuroscience	   ● Behavioral genetics</a:t>
            </a:r>
          </a:p>
          <a:p>
            <a:pPr lvl="1" eaLnBrk="1" hangingPunct="1">
              <a:buFontTx/>
              <a:buNone/>
            </a:pPr>
            <a:r>
              <a:rPr lang="en-US" sz="2000" b="1" dirty="0" smtClean="0">
                <a:solidFill>
                  <a:schemeClr val="accent2">
                    <a:lumMod val="60000"/>
                    <a:lumOff val="40000"/>
                  </a:schemeClr>
                </a:solidFill>
                <a:latin typeface="+mj-lt"/>
              </a:rPr>
              <a:t>● Occupational therapy	   ● Comparative Psychology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36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36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36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36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3274</TotalTime>
  <Words>1298</Words>
  <Application>Microsoft Office PowerPoint</Application>
  <PresentationFormat>On-screen Show (4:3)</PresentationFormat>
  <Paragraphs>278</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Urban</vt:lpstr>
      <vt:lpstr>Department of Psychology Messiah College</vt:lpstr>
      <vt:lpstr>What is Psychology? </vt:lpstr>
      <vt:lpstr>Why Study Psychology?</vt:lpstr>
      <vt:lpstr>Distinctives of Psychology at  Messiah College</vt:lpstr>
      <vt:lpstr>Psychology Curriculum at Messiah College</vt:lpstr>
      <vt:lpstr>Psychology at Messiah College:      Degrees offered</vt:lpstr>
      <vt:lpstr>       Psychology at Messiah College:                   B.A. vs. B.S.—     What’s the Difference???</vt:lpstr>
      <vt:lpstr>Psychology at Messiah College:   Division of Credits for the B.A. &amp; B.S. in Psychology   </vt:lpstr>
      <vt:lpstr>Psychology at Messiah College:    B.S. in BIOPSYCHOLOGY </vt:lpstr>
      <vt:lpstr>Psychology at Messiah College:   Division of Credits for the B.S. in Biopsychology   </vt:lpstr>
      <vt:lpstr>Psychology at Messiah College:   State-of-the-Art Equipment</vt:lpstr>
      <vt:lpstr>Psychology at Messiah College:     Opportunities in Psychology</vt:lpstr>
      <vt:lpstr>Psychology at Messiah College: The Faculty</vt:lpstr>
      <vt:lpstr>Psychology at Messiah College: The Faculty</vt:lpstr>
      <vt:lpstr>Psychology at Messiah College: The Faculty</vt:lpstr>
      <vt:lpstr>Psychology at Messiah College: The Faculty</vt:lpstr>
      <vt:lpstr>Psychology at Messiah College The Faculty</vt:lpstr>
      <vt:lpstr>Psychology at Messiah College: The Faculty</vt:lpstr>
      <vt:lpstr>Psychology at Messiah College              Post-Graduation Assessment</vt:lpstr>
      <vt:lpstr>Psychology at Messiah College: Examples of Student Entry-Level Positions</vt:lpstr>
      <vt:lpstr>Psychology at Messiah College: Examples of Student Entry-Level Positions</vt:lpstr>
      <vt:lpstr>Psychology at Messiah College: Examples of Student Entry-Level Positions</vt:lpstr>
      <vt:lpstr>Psychology at Messiah College: Graduate Schools of Recent Grads</vt:lpstr>
      <vt:lpstr>Psychology at Messiah College: Graduate Schools of Recent Grads</vt:lpstr>
      <vt:lpstr>Department of Psychology Messiah College</vt:lpstr>
    </vt:vector>
  </TitlesOfParts>
  <Company>Messiah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Psychology </dc:title>
  <dc:creator>tbaker</dc:creator>
  <cp:lastModifiedBy>DZack</cp:lastModifiedBy>
  <cp:revision>259</cp:revision>
  <cp:lastPrinted>2012-10-08T13:52:26Z</cp:lastPrinted>
  <dcterms:created xsi:type="dcterms:W3CDTF">2001-10-10T13:43:40Z</dcterms:created>
  <dcterms:modified xsi:type="dcterms:W3CDTF">2013-09-04T14:21:53Z</dcterms:modified>
</cp:coreProperties>
</file>