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59" r:id="rId5"/>
    <p:sldId id="262" r:id="rId6"/>
    <p:sldId id="261" r:id="rId7"/>
    <p:sldId id="260" r:id="rId8"/>
    <p:sldId id="266" r:id="rId9"/>
    <p:sldId id="267" r:id="rId10"/>
    <p:sldId id="268" r:id="rId11"/>
    <p:sldId id="264" r:id="rId12"/>
    <p:sldId id="263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B8765-C251-4B58-AFAF-A25ED10484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18C4B4-0B9A-4804-AC4E-FD42D5535EF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Chair/Dir. Checks/edits assessment plan in preparation for assessment data collection</a:t>
          </a:r>
        </a:p>
      </dgm:t>
    </dgm:pt>
    <dgm:pt modelId="{7056908D-D651-4AB9-B470-A08E8E015EC8}" type="parTrans" cxnId="{2018251A-07E3-4589-AB83-FB6D4513C880}">
      <dgm:prSet/>
      <dgm:spPr/>
      <dgm:t>
        <a:bodyPr/>
        <a:lstStyle/>
        <a:p>
          <a:endParaRPr lang="en-US"/>
        </a:p>
      </dgm:t>
    </dgm:pt>
    <dgm:pt modelId="{D408D0AE-5608-4411-A3B7-6C286D8D21C0}" type="sibTrans" cxnId="{2018251A-07E3-4589-AB83-FB6D4513C880}">
      <dgm:prSet/>
      <dgm:spPr/>
      <dgm:t>
        <a:bodyPr/>
        <a:lstStyle/>
        <a:p>
          <a:endParaRPr lang="en-US"/>
        </a:p>
      </dgm:t>
    </dgm:pt>
    <dgm:pt modelId="{22DEB02E-8BE6-4C42-8E59-66E9247FEDA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>
              <a:sym typeface="Wingdings" panose="05000000000000000000" pitchFamily="2" charset="2"/>
            </a:rPr>
            <a:t>Chair/Dir. enters reflection on assessment results, action plans, closing the loop records </a:t>
          </a:r>
          <a:endParaRPr lang="en-US" dirty="0"/>
        </a:p>
      </dgm:t>
    </dgm:pt>
    <dgm:pt modelId="{A087447F-D87A-4C30-B673-BBC3199F4311}" type="parTrans" cxnId="{A01AC443-D15D-4919-9601-D7F0C3DD8CA3}">
      <dgm:prSet/>
      <dgm:spPr/>
      <dgm:t>
        <a:bodyPr/>
        <a:lstStyle/>
        <a:p>
          <a:endParaRPr lang="en-US"/>
        </a:p>
      </dgm:t>
    </dgm:pt>
    <dgm:pt modelId="{296867B6-5C2E-409F-88C3-C2D61BB8F929}" type="sibTrans" cxnId="{A01AC443-D15D-4919-9601-D7F0C3DD8CA3}">
      <dgm:prSet/>
      <dgm:spPr/>
      <dgm:t>
        <a:bodyPr/>
        <a:lstStyle/>
        <a:p>
          <a:endParaRPr lang="en-US"/>
        </a:p>
      </dgm:t>
    </dgm:pt>
    <dgm:pt modelId="{DBE9A774-4B0D-41CA-9276-BF7B37DFC170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Form resets</a:t>
          </a:r>
        </a:p>
      </dgm:t>
    </dgm:pt>
    <dgm:pt modelId="{C92EFDAB-0555-4282-91B8-21FD87EF5B1C}" type="parTrans" cxnId="{16363FB6-3C51-45A1-A8CE-1F7EE3D546D3}">
      <dgm:prSet/>
      <dgm:spPr/>
      <dgm:t>
        <a:bodyPr/>
        <a:lstStyle/>
        <a:p>
          <a:endParaRPr lang="en-US"/>
        </a:p>
      </dgm:t>
    </dgm:pt>
    <dgm:pt modelId="{8FE15295-F595-498A-AFD8-27091B1F3ADA}" type="sibTrans" cxnId="{16363FB6-3C51-45A1-A8CE-1F7EE3D546D3}">
      <dgm:prSet/>
      <dgm:spPr/>
      <dgm:t>
        <a:bodyPr/>
        <a:lstStyle/>
        <a:p>
          <a:endParaRPr lang="en-US"/>
        </a:p>
      </dgm:t>
    </dgm:pt>
    <dgm:pt modelId="{2796CA2B-A7B1-4B07-8089-1D350297BB1D}">
      <dgm:prSet/>
      <dgm:spPr/>
      <dgm:t>
        <a:bodyPr/>
        <a:lstStyle/>
        <a:p>
          <a:r>
            <a:rPr lang="en-US" dirty="0">
              <a:sym typeface="Wingdings" panose="05000000000000000000" pitchFamily="2" charset="2"/>
            </a:rPr>
            <a:t>Dean scores rubric and approves assessment submissions</a:t>
          </a:r>
          <a:endParaRPr lang="en-US" dirty="0"/>
        </a:p>
      </dgm:t>
    </dgm:pt>
    <dgm:pt modelId="{07E18E08-9075-4884-B410-1002BF19C05A}" type="parTrans" cxnId="{E43FCE8A-90DB-4A60-9560-30292199FC5A}">
      <dgm:prSet/>
      <dgm:spPr/>
      <dgm:t>
        <a:bodyPr/>
        <a:lstStyle/>
        <a:p>
          <a:endParaRPr lang="en-US"/>
        </a:p>
      </dgm:t>
    </dgm:pt>
    <dgm:pt modelId="{C9FE178F-4C62-45AF-BC0D-500176542862}" type="sibTrans" cxnId="{E43FCE8A-90DB-4A60-9560-30292199FC5A}">
      <dgm:prSet/>
      <dgm:spPr/>
      <dgm:t>
        <a:bodyPr/>
        <a:lstStyle/>
        <a:p>
          <a:endParaRPr lang="en-US"/>
        </a:p>
      </dgm:t>
    </dgm:pt>
    <dgm:pt modelId="{83353AC5-E8F3-40D0-ADB2-D1EB0AED82E7}" type="pres">
      <dgm:prSet presAssocID="{A2AB8765-C251-4B58-AFAF-A25ED10484FC}" presName="CompostProcess" presStyleCnt="0">
        <dgm:presLayoutVars>
          <dgm:dir/>
          <dgm:resizeHandles val="exact"/>
        </dgm:presLayoutVars>
      </dgm:prSet>
      <dgm:spPr/>
    </dgm:pt>
    <dgm:pt modelId="{BD6EAE5D-198F-4908-BDF7-2C14EEBE07BC}" type="pres">
      <dgm:prSet presAssocID="{A2AB8765-C251-4B58-AFAF-A25ED10484FC}" presName="arrow" presStyleLbl="bgShp" presStyleIdx="0" presStyleCnt="1"/>
      <dgm:spPr/>
    </dgm:pt>
    <dgm:pt modelId="{EEFF320E-2D9B-45F4-BB89-8A9682FDE710}" type="pres">
      <dgm:prSet presAssocID="{A2AB8765-C251-4B58-AFAF-A25ED10484FC}" presName="linearProcess" presStyleCnt="0"/>
      <dgm:spPr/>
    </dgm:pt>
    <dgm:pt modelId="{F390F7CD-E3CC-4FC8-915D-27917387B8EA}" type="pres">
      <dgm:prSet presAssocID="{0818C4B4-0B9A-4804-AC4E-FD42D5535EF6}" presName="textNode" presStyleLbl="node1" presStyleIdx="0" presStyleCnt="4">
        <dgm:presLayoutVars>
          <dgm:bulletEnabled val="1"/>
        </dgm:presLayoutVars>
      </dgm:prSet>
      <dgm:spPr/>
    </dgm:pt>
    <dgm:pt modelId="{4B893D25-8D28-420B-B751-2DC3111E68E0}" type="pres">
      <dgm:prSet presAssocID="{D408D0AE-5608-4411-A3B7-6C286D8D21C0}" presName="sibTrans" presStyleCnt="0"/>
      <dgm:spPr/>
    </dgm:pt>
    <dgm:pt modelId="{86B5526C-8C44-4DFC-AE30-10E5E7F939C4}" type="pres">
      <dgm:prSet presAssocID="{22DEB02E-8BE6-4C42-8E59-66E9247FEDAB}" presName="textNode" presStyleLbl="node1" presStyleIdx="1" presStyleCnt="4">
        <dgm:presLayoutVars>
          <dgm:bulletEnabled val="1"/>
        </dgm:presLayoutVars>
      </dgm:prSet>
      <dgm:spPr/>
    </dgm:pt>
    <dgm:pt modelId="{518E731B-6FC9-4FD5-B54C-7C06BEF032CD}" type="pres">
      <dgm:prSet presAssocID="{296867B6-5C2E-409F-88C3-C2D61BB8F929}" presName="sibTrans" presStyleCnt="0"/>
      <dgm:spPr/>
    </dgm:pt>
    <dgm:pt modelId="{415E8971-6E8B-498A-BA7E-BF354C1BA860}" type="pres">
      <dgm:prSet presAssocID="{2796CA2B-A7B1-4B07-8089-1D350297BB1D}" presName="textNode" presStyleLbl="node1" presStyleIdx="2" presStyleCnt="4">
        <dgm:presLayoutVars>
          <dgm:bulletEnabled val="1"/>
        </dgm:presLayoutVars>
      </dgm:prSet>
      <dgm:spPr/>
    </dgm:pt>
    <dgm:pt modelId="{109E74CF-933B-4C10-AB71-1B62DA4C5025}" type="pres">
      <dgm:prSet presAssocID="{C9FE178F-4C62-45AF-BC0D-500176542862}" presName="sibTrans" presStyleCnt="0"/>
      <dgm:spPr/>
    </dgm:pt>
    <dgm:pt modelId="{12F75BD5-3E4E-411B-95FA-0D49A53A4CA5}" type="pres">
      <dgm:prSet presAssocID="{DBE9A774-4B0D-41CA-9276-BF7B37DFC17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719E414-2279-43B7-8613-9414ACB484B9}" type="presOf" srcId="{2796CA2B-A7B1-4B07-8089-1D350297BB1D}" destId="{415E8971-6E8B-498A-BA7E-BF354C1BA860}" srcOrd="0" destOrd="0" presId="urn:microsoft.com/office/officeart/2005/8/layout/hProcess9"/>
    <dgm:cxn modelId="{2018251A-07E3-4589-AB83-FB6D4513C880}" srcId="{A2AB8765-C251-4B58-AFAF-A25ED10484FC}" destId="{0818C4B4-0B9A-4804-AC4E-FD42D5535EF6}" srcOrd="0" destOrd="0" parTransId="{7056908D-D651-4AB9-B470-A08E8E015EC8}" sibTransId="{D408D0AE-5608-4411-A3B7-6C286D8D21C0}"/>
    <dgm:cxn modelId="{B0929B34-469F-41D3-B53E-753068A99ADD}" type="presOf" srcId="{22DEB02E-8BE6-4C42-8E59-66E9247FEDAB}" destId="{86B5526C-8C44-4DFC-AE30-10E5E7F939C4}" srcOrd="0" destOrd="0" presId="urn:microsoft.com/office/officeart/2005/8/layout/hProcess9"/>
    <dgm:cxn modelId="{A01AC443-D15D-4919-9601-D7F0C3DD8CA3}" srcId="{A2AB8765-C251-4B58-AFAF-A25ED10484FC}" destId="{22DEB02E-8BE6-4C42-8E59-66E9247FEDAB}" srcOrd="1" destOrd="0" parTransId="{A087447F-D87A-4C30-B673-BBC3199F4311}" sibTransId="{296867B6-5C2E-409F-88C3-C2D61BB8F929}"/>
    <dgm:cxn modelId="{8BEB1E4D-74C2-4543-BA38-F37A100F7BF6}" type="presOf" srcId="{DBE9A774-4B0D-41CA-9276-BF7B37DFC170}" destId="{12F75BD5-3E4E-411B-95FA-0D49A53A4CA5}" srcOrd="0" destOrd="0" presId="urn:microsoft.com/office/officeart/2005/8/layout/hProcess9"/>
    <dgm:cxn modelId="{2F33AD72-9D00-4CA3-8775-44C3C0FFDD87}" type="presOf" srcId="{A2AB8765-C251-4B58-AFAF-A25ED10484FC}" destId="{83353AC5-E8F3-40D0-ADB2-D1EB0AED82E7}" srcOrd="0" destOrd="0" presId="urn:microsoft.com/office/officeart/2005/8/layout/hProcess9"/>
    <dgm:cxn modelId="{E43FCE8A-90DB-4A60-9560-30292199FC5A}" srcId="{A2AB8765-C251-4B58-AFAF-A25ED10484FC}" destId="{2796CA2B-A7B1-4B07-8089-1D350297BB1D}" srcOrd="2" destOrd="0" parTransId="{07E18E08-9075-4884-B410-1002BF19C05A}" sibTransId="{C9FE178F-4C62-45AF-BC0D-500176542862}"/>
    <dgm:cxn modelId="{16363FB6-3C51-45A1-A8CE-1F7EE3D546D3}" srcId="{A2AB8765-C251-4B58-AFAF-A25ED10484FC}" destId="{DBE9A774-4B0D-41CA-9276-BF7B37DFC170}" srcOrd="3" destOrd="0" parTransId="{C92EFDAB-0555-4282-91B8-21FD87EF5B1C}" sibTransId="{8FE15295-F595-498A-AFD8-27091B1F3ADA}"/>
    <dgm:cxn modelId="{7A3874EE-8E5F-4DF0-BA88-58D52D086AAB}" type="presOf" srcId="{0818C4B4-0B9A-4804-AC4E-FD42D5535EF6}" destId="{F390F7CD-E3CC-4FC8-915D-27917387B8EA}" srcOrd="0" destOrd="0" presId="urn:microsoft.com/office/officeart/2005/8/layout/hProcess9"/>
    <dgm:cxn modelId="{9CF6C681-81F3-4A7C-9D5B-B82203EBF519}" type="presParOf" srcId="{83353AC5-E8F3-40D0-ADB2-D1EB0AED82E7}" destId="{BD6EAE5D-198F-4908-BDF7-2C14EEBE07BC}" srcOrd="0" destOrd="0" presId="urn:microsoft.com/office/officeart/2005/8/layout/hProcess9"/>
    <dgm:cxn modelId="{3988DD95-CFF3-4649-9B09-FBA2228A076B}" type="presParOf" srcId="{83353AC5-E8F3-40D0-ADB2-D1EB0AED82E7}" destId="{EEFF320E-2D9B-45F4-BB89-8A9682FDE710}" srcOrd="1" destOrd="0" presId="urn:microsoft.com/office/officeart/2005/8/layout/hProcess9"/>
    <dgm:cxn modelId="{285750D1-DD3E-42F1-9F81-4682F2CFE47C}" type="presParOf" srcId="{EEFF320E-2D9B-45F4-BB89-8A9682FDE710}" destId="{F390F7CD-E3CC-4FC8-915D-27917387B8EA}" srcOrd="0" destOrd="0" presId="urn:microsoft.com/office/officeart/2005/8/layout/hProcess9"/>
    <dgm:cxn modelId="{DB088FC0-70D4-4567-9618-9F2CB305E257}" type="presParOf" srcId="{EEFF320E-2D9B-45F4-BB89-8A9682FDE710}" destId="{4B893D25-8D28-420B-B751-2DC3111E68E0}" srcOrd="1" destOrd="0" presId="urn:microsoft.com/office/officeart/2005/8/layout/hProcess9"/>
    <dgm:cxn modelId="{0426952C-7AB4-4EE0-8E78-70421DF8FA6C}" type="presParOf" srcId="{EEFF320E-2D9B-45F4-BB89-8A9682FDE710}" destId="{86B5526C-8C44-4DFC-AE30-10E5E7F939C4}" srcOrd="2" destOrd="0" presId="urn:microsoft.com/office/officeart/2005/8/layout/hProcess9"/>
    <dgm:cxn modelId="{E97F8DA1-E23E-48A1-8E4E-E3B1A491AB58}" type="presParOf" srcId="{EEFF320E-2D9B-45F4-BB89-8A9682FDE710}" destId="{518E731B-6FC9-4FD5-B54C-7C06BEF032CD}" srcOrd="3" destOrd="0" presId="urn:microsoft.com/office/officeart/2005/8/layout/hProcess9"/>
    <dgm:cxn modelId="{6FA5890D-6C43-4FD1-B7EC-7B382D95CE72}" type="presParOf" srcId="{EEFF320E-2D9B-45F4-BB89-8A9682FDE710}" destId="{415E8971-6E8B-498A-BA7E-BF354C1BA860}" srcOrd="4" destOrd="0" presId="urn:microsoft.com/office/officeart/2005/8/layout/hProcess9"/>
    <dgm:cxn modelId="{715545E6-DAC9-4967-8BA2-D2FFDDAC8886}" type="presParOf" srcId="{EEFF320E-2D9B-45F4-BB89-8A9682FDE710}" destId="{109E74CF-933B-4C10-AB71-1B62DA4C5025}" srcOrd="5" destOrd="0" presId="urn:microsoft.com/office/officeart/2005/8/layout/hProcess9"/>
    <dgm:cxn modelId="{8DC38AB0-5F32-42BA-BD2E-D8E54AFA925D}" type="presParOf" srcId="{EEFF320E-2D9B-45F4-BB89-8A9682FDE710}" destId="{12F75BD5-3E4E-411B-95FA-0D49A53A4CA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EAE5D-198F-4908-BDF7-2C14EEBE07BC}">
      <dsp:nvSpPr>
        <dsp:cNvPr id="0" name=""/>
        <dsp:cNvSpPr/>
      </dsp:nvSpPr>
      <dsp:spPr>
        <a:xfrm>
          <a:off x="914399" y="0"/>
          <a:ext cx="10363200" cy="3708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0F7CD-E3CC-4FC8-915D-27917387B8EA}">
      <dsp:nvSpPr>
        <dsp:cNvPr id="0" name=""/>
        <dsp:cNvSpPr/>
      </dsp:nvSpPr>
      <dsp:spPr>
        <a:xfrm>
          <a:off x="6101" y="1112519"/>
          <a:ext cx="2934890" cy="1483360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Chair/Dir. Checks/edits assessment plan in preparation for assessment data collection</a:t>
          </a:r>
        </a:p>
      </dsp:txBody>
      <dsp:txXfrm>
        <a:off x="78513" y="1184931"/>
        <a:ext cx="2790066" cy="1338536"/>
      </dsp:txXfrm>
    </dsp:sp>
    <dsp:sp modelId="{86B5526C-8C44-4DFC-AE30-10E5E7F939C4}">
      <dsp:nvSpPr>
        <dsp:cNvPr id="0" name=""/>
        <dsp:cNvSpPr/>
      </dsp:nvSpPr>
      <dsp:spPr>
        <a:xfrm>
          <a:off x="3087737" y="1112519"/>
          <a:ext cx="2934890" cy="1483360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ym typeface="Wingdings" panose="05000000000000000000" pitchFamily="2" charset="2"/>
            </a:rPr>
            <a:t>Chair/Dir. enters reflection on assessment results, action plans, closing the loop records </a:t>
          </a:r>
          <a:endParaRPr lang="en-US" sz="1700" kern="1200" dirty="0"/>
        </a:p>
      </dsp:txBody>
      <dsp:txXfrm>
        <a:off x="3160149" y="1184931"/>
        <a:ext cx="2790066" cy="1338536"/>
      </dsp:txXfrm>
    </dsp:sp>
    <dsp:sp modelId="{415E8971-6E8B-498A-BA7E-BF354C1BA860}">
      <dsp:nvSpPr>
        <dsp:cNvPr id="0" name=""/>
        <dsp:cNvSpPr/>
      </dsp:nvSpPr>
      <dsp:spPr>
        <a:xfrm>
          <a:off x="6169372" y="1112519"/>
          <a:ext cx="2934890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ym typeface="Wingdings" panose="05000000000000000000" pitchFamily="2" charset="2"/>
            </a:rPr>
            <a:t>Dean scores rubric and approves assessment submissions</a:t>
          </a:r>
          <a:endParaRPr lang="en-US" sz="1700" kern="1200" dirty="0"/>
        </a:p>
      </dsp:txBody>
      <dsp:txXfrm>
        <a:off x="6241784" y="1184931"/>
        <a:ext cx="2790066" cy="1338536"/>
      </dsp:txXfrm>
    </dsp:sp>
    <dsp:sp modelId="{12F75BD5-3E4E-411B-95FA-0D49A53A4CA5}">
      <dsp:nvSpPr>
        <dsp:cNvPr id="0" name=""/>
        <dsp:cNvSpPr/>
      </dsp:nvSpPr>
      <dsp:spPr>
        <a:xfrm>
          <a:off x="9251007" y="1112519"/>
          <a:ext cx="2934890" cy="1483360"/>
        </a:xfrm>
        <a:prstGeom prst="round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Form resets</a:t>
          </a:r>
        </a:p>
      </dsp:txBody>
      <dsp:txXfrm>
        <a:off x="9323419" y="1184931"/>
        <a:ext cx="2790066" cy="1338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2B7A66C-C365-4425-B78C-0346A1CA0E47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BD3F332-8E42-447D-AD13-6A36ACD3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3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9CD8B-8EBF-405D-AD0B-889679BD44EC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12C3F-4FDE-4A18-B3E7-E3470568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action plan info appear within prompt for closing the loop.</a:t>
            </a:r>
          </a:p>
          <a:p>
            <a:endParaRPr lang="en-US" dirty="0"/>
          </a:p>
          <a:p>
            <a:r>
              <a:rPr lang="en-US" dirty="0"/>
              <a:t>Updates to your curriculum map in preparation for assessment collection</a:t>
            </a:r>
          </a:p>
          <a:p>
            <a:r>
              <a:rPr lang="en-US" dirty="0"/>
              <a:t>New GA Alexa </a:t>
            </a:r>
            <a:r>
              <a:rPr lang="en-US" dirty="0" err="1"/>
              <a:t>Groft</a:t>
            </a:r>
            <a:r>
              <a:rPr lang="en-US" dirty="0"/>
              <a:t>, new admin for assessment </a:t>
            </a:r>
            <a:r>
              <a:rPr lang="en-US"/>
              <a:t>Stephanie Patterson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we make any data appear in the form, or a link to the correct data? Not right now, but will populate aggregate assessment results into the form. Followed by questions for items that had low performance. JP will follow up.</a:t>
            </a:r>
          </a:p>
          <a:p>
            <a:r>
              <a:rPr lang="en-US" dirty="0"/>
              <a:t>Condense form appearance? Build out forms with two columns</a:t>
            </a:r>
          </a:p>
          <a:p>
            <a:r>
              <a:rPr lang="en-US" dirty="0"/>
              <a:t>Need headers to appear in report parameters so it’s logical to select them. I couldn’t get the PLO to display with a report of action plans, and Ruben determined I needed to select blank fields in the report parameter.</a:t>
            </a:r>
          </a:p>
          <a:p>
            <a:endParaRPr lang="en-US" dirty="0"/>
          </a:p>
          <a:p>
            <a:r>
              <a:rPr lang="en-US" dirty="0"/>
              <a:t>Development meeting – success stories, successful management</a:t>
            </a:r>
          </a:p>
          <a:p>
            <a:r>
              <a:rPr lang="en-US" dirty="0"/>
              <a:t>Next week attend Provost’s cabinet. Bring updated rubric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E8617-05CD-4426-B041-D5A68F4414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47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donat@messiah.edu" TargetMode="External"/><Relationship Id="rId2" Type="http://schemas.openxmlformats.org/officeDocument/2006/relationships/hyperlink" Target="mailto:koswaldwilkins@messiah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sessmentga@messiah.edu" TargetMode="External"/><Relationship Id="rId4" Type="http://schemas.openxmlformats.org/officeDocument/2006/relationships/hyperlink" Target="mailto:spatterson@messiah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480" y="5280846"/>
            <a:ext cx="11145520" cy="134347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Kate Oswald Wilkins, Asst. Dean of General Education &amp; Common Learning, Director of Assessment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200" y="812800"/>
            <a:ext cx="10403801" cy="3504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307" y="3250247"/>
            <a:ext cx="3208973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7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4236"/>
            <a:ext cx="7775353" cy="503376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CLOSING THE LOOP?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had action plans related to any PLO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last year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document what you did to accomplish your action plan. What evidence do you have that the action plan was successful? Are any additional actions needed?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(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if I entered the example results and action plans LAST academic year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“We incorporated more instruction and opportunities for reflection on skills related to the field. This year, 93 percent of students scored 85 or higher on the vocation paper.” 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*Note: unless you collect all measures annually, you will not enter closing the loop records on the same year you enter results and action plans for any PLO.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52" y="2636874"/>
            <a:ext cx="4416648" cy="375661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629221" y="5371884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need help?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86" y="2700670"/>
            <a:ext cx="10554574" cy="415733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Go to the Assessment of Student Learning website and click on the resources tab for the assessment manual, AEFIS manuals, video tutorials, and other resources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Watch for trainings sessions offered this semester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Contact us!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Kate Oswald Wilkins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koswaldwilkins@messiah.edu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Susan Donat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sdonat@messiah.edu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Stephanie Patterson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spatterson@messiah.edu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Alexa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Groft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assessmentga@messiah.edu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8625"/>
            <a:ext cx="11430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2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Annual assessment workflow</a:t>
            </a:r>
          </a:p>
          <a:p>
            <a:r>
              <a:rPr lang="en-US" sz="2800" dirty="0"/>
              <a:t>How to ensure assessment data is collected each term</a:t>
            </a:r>
          </a:p>
          <a:p>
            <a:r>
              <a:rPr lang="en-US" sz="2800" dirty="0"/>
              <a:t>How to access and analyze assessment results</a:t>
            </a:r>
          </a:p>
          <a:p>
            <a:r>
              <a:rPr lang="en-US" sz="2800" dirty="0"/>
              <a:t>How to enter end-of-year assessment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975508"/>
            <a:ext cx="11602720" cy="970450"/>
          </a:xfrm>
        </p:spPr>
        <p:txBody>
          <a:bodyPr/>
          <a:lstStyle/>
          <a:p>
            <a:pPr algn="ctr"/>
            <a:r>
              <a:rPr lang="en-US" dirty="0"/>
              <a:t>2021-22 Assessment Workflow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3149600"/>
          <a:ext cx="1219200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6306" y="3513785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August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8007" y="3572469"/>
            <a:ext cx="3318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May development week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97486" y="3601044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18866" y="3572172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31159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my assessment plan in AEFIS?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1" y="2649429"/>
            <a:ext cx="4545974" cy="2362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673" y="2137145"/>
            <a:ext cx="1476260" cy="512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693" y="5011712"/>
            <a:ext cx="5278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*When the next action is yours to take, it will appear in your dashboard notifications. </a:t>
            </a:r>
            <a:br>
              <a:rPr lang="en-US" dirty="0"/>
            </a:br>
            <a:r>
              <a:rPr lang="en-US" dirty="0"/>
              <a:t>*You can also find it in the main menu under “data collection” </a:t>
            </a:r>
            <a:r>
              <a:rPr lang="en-US" dirty="0">
                <a:sym typeface="Wingdings" panose="05000000000000000000" pitchFamily="2" charset="2"/>
              </a:rPr>
              <a:t> “data collection forms”  “annual assessment plan and findings”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129" y="2137145"/>
            <a:ext cx="478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assessment plan will look like this: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2255" y="2649429"/>
            <a:ext cx="6390931" cy="3839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5040" y="1417638"/>
            <a:ext cx="521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https://messiah.aefis.net</a:t>
            </a:r>
          </a:p>
        </p:txBody>
      </p:sp>
    </p:spTree>
    <p:extLst>
      <p:ext uri="{BB962C8B-B14F-4D97-AF65-F5344CB8AC3E}">
        <p14:creationId xmlns:p14="http://schemas.microsoft.com/office/powerpoint/2010/main" val="95766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120" y="447188"/>
            <a:ext cx="11907520" cy="970450"/>
          </a:xfrm>
        </p:spPr>
        <p:txBody>
          <a:bodyPr/>
          <a:lstStyle/>
          <a:p>
            <a:pPr algn="ctr"/>
            <a:r>
              <a:rPr lang="en-US" dirty="0"/>
              <a:t>How can I ensure my department is collecting the necessary assessment data each term?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22287"/>
            <a:ext cx="8938349" cy="4441159"/>
          </a:xfrm>
        </p:spPr>
        <p:txBody>
          <a:bodyPr anchor="t">
            <a:normAutofit fontScale="92500" lnSpcReduction="20000"/>
          </a:bodyPr>
          <a:lstStyle/>
          <a:p>
            <a:r>
              <a:rPr lang="en-US" b="1" dirty="0"/>
              <a:t>1. Look at your assessment plan(s) to determine which PLOs you are scheduled to assess this academic year </a:t>
            </a:r>
            <a:r>
              <a:rPr lang="en-US" dirty="0"/>
              <a:t>(at least 1/3 of the PLOs in each assessment plan)</a:t>
            </a:r>
          </a:p>
          <a:p>
            <a:r>
              <a:rPr lang="en-US" b="1" dirty="0"/>
              <a:t>2. Make sure each course you wish to assess appears in the curriculum map for the program </a:t>
            </a:r>
            <a:r>
              <a:rPr lang="en-US" dirty="0"/>
              <a:t>(go to “programs” </a:t>
            </a:r>
            <a:r>
              <a:rPr lang="en-US" dirty="0">
                <a:sym typeface="Wingdings" panose="05000000000000000000" pitchFamily="2" charset="2"/>
              </a:rPr>
              <a:t> “manage”  “mapping by course”. Hover over the course objective or PLO to see the labels. If edits are needed, see deans/chairs AEFIS manual/video resources or contact us for assistance. </a:t>
            </a:r>
            <a:r>
              <a:rPr lang="en-US" b="1" dirty="0">
                <a:solidFill>
                  <a:srgbClr val="FFFF00"/>
                </a:solidFill>
                <a:sym typeface="Wingdings" panose="05000000000000000000" pitchFamily="2" charset="2"/>
              </a:rPr>
              <a:t>This is the necessary first step and needs to occur within the term.</a:t>
            </a:r>
          </a:p>
          <a:p>
            <a:r>
              <a:rPr lang="en-US" b="1" dirty="0">
                <a:sym typeface="Wingdings" panose="05000000000000000000" pitchFamily="2" charset="2"/>
              </a:rPr>
              <a:t>3. When courses appear in the curriculum map, they can be linked within the course section</a:t>
            </a:r>
            <a:r>
              <a:rPr lang="en-US" dirty="0">
                <a:sym typeface="Wingdings" panose="05000000000000000000" pitchFamily="2" charset="2"/>
              </a:rPr>
              <a:t>. Assignment linking directions also appear in the manual/video resources. </a:t>
            </a:r>
            <a:r>
              <a:rPr lang="en-US" b="1" dirty="0">
                <a:solidFill>
                  <a:srgbClr val="FFFF00"/>
                </a:solidFill>
                <a:sym typeface="Wingdings" panose="05000000000000000000" pitchFamily="2" charset="2"/>
              </a:rPr>
              <a:t>Note: instructors must publish the assignment with a point value in order to report in AEFIS (assignment display can be percentage/letter grade but not P/F). 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b="1" dirty="0">
                <a:sym typeface="Wingdings" panose="05000000000000000000" pitchFamily="2" charset="2"/>
              </a:rPr>
              <a:t>4. Before the term ends, make sure all assessment assignments are linked and scores are coming through to AEFIS. </a:t>
            </a:r>
            <a:r>
              <a:rPr lang="en-US" dirty="0">
                <a:sym typeface="Wingdings" panose="05000000000000000000" pitchFamily="2" charset="2"/>
              </a:rPr>
              <a:t>Use the “assignment outcome linking result” report (go to “report dashboard”  “assignment reports”  “assignment outcome linking result”). If scores are not coming through as expected, go to the course section in AEFIS and check the assignment linkage. </a:t>
            </a:r>
            <a:endParaRPr lang="en-US" b="1" dirty="0">
              <a:sym typeface="Wingdings" panose="05000000000000000000" pitchFamily="2" charset="2"/>
            </a:endParaRPr>
          </a:p>
          <a:p>
            <a:endParaRPr lang="en-US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549" y="1945042"/>
            <a:ext cx="24669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3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access assessment results?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70" y="2153920"/>
            <a:ext cx="11631029" cy="4978399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Results for any assignment linkages you made in fall and spring term will appear in assessment reports. Any results you didn’t link/results not collected via Canvas (e.g., nationally normed exam) can be calculated and reported in the assessment plan form.</a:t>
            </a:r>
          </a:p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Go to “report dashboard” in main menu and scroll down to “assessment reports.” </a:t>
            </a:r>
          </a:p>
          <a:p>
            <a:pPr marL="0" indent="0">
              <a:buNone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Helpful Reports: 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outcome linking result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report shows you which course sections have results coming through to AEFIS, displays assignment name and student score data (proficiency level achieved, mean, median, mode, SD)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outcome achievement report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: displays percent of students who met the target for each measure you collected. Note: You can filter results by major.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graphs report</a:t>
            </a:r>
            <a:r>
              <a:rPr lang="en-US" sz="2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displays percent or number of students who achieved each proficiency range on each PLO. Click on any bar graphed to populate section breakdown below.</a:t>
            </a:r>
          </a:p>
          <a:p>
            <a:r>
              <a:rPr lang="en-US" sz="29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summary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: We can run more detailed reports if you have questions about variations in student learning by student characteristic. This report filters data by student degree, concentration, certificate, or track.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988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5768519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the rubric scoring step, additional fields appear in your plan below each PLO.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May 31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you will enter results, action plans, or closing the loop records for any PLOs assessed this academic year.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the form for Dean review in June. Form resets in August and returns to you.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31" y="2222288"/>
            <a:ext cx="5074660" cy="431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2011680"/>
            <a:ext cx="6957542" cy="48463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RESULTS? 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Indicate whether performance met the target stated in the assessment plan, and document the department’s analysis of the results. </a:t>
            </a:r>
            <a:r>
              <a:rPr 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*see discussion guide on interpreting assessment results for more information.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let’s say the stated target was “90 percent of students will score 85 or higher on the vocation paper.”  </a:t>
            </a:r>
          </a:p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“87 percent of students scored 85 or higher. Faculty determined that students need greater awareness of skills required and expected in career fields associated with the major.”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093840"/>
            <a:ext cx="5074660" cy="4316295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858000" y="161537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5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/>
              <a:t>How to I enter assessment reflection, action plans, &amp; closing the loop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00" y="2222288"/>
            <a:ext cx="6427432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ACTION PLANS?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student performance was lower than expected, what do we need to do to improve student learning? 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“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instruction on key skill sets associated with x field and give students opportunities to practice articulating ways they have demonstrated those skills.”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222288"/>
            <a:ext cx="5074660" cy="431629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117340" y="357176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3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1165</TotalTime>
  <Words>1270</Words>
  <Application>Microsoft Office PowerPoint</Application>
  <PresentationFormat>Widescreen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2</vt:lpstr>
      <vt:lpstr>Quotable</vt:lpstr>
      <vt:lpstr>PowerPoint Presentation</vt:lpstr>
      <vt:lpstr>Overview</vt:lpstr>
      <vt:lpstr>2021-22 Assessment Workflow  </vt:lpstr>
      <vt:lpstr>Where is my assessment plan in AEFIS?</vt:lpstr>
      <vt:lpstr>How can I ensure my department is collecting the necessary assessment data each term? </vt:lpstr>
      <vt:lpstr>How do I access assessment results? 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What if I need help?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Student Learning Reminders</dc:title>
  <dc:creator>Simcox, Kate</dc:creator>
  <cp:lastModifiedBy>Assessment of Student Learning - Graduate Assistant</cp:lastModifiedBy>
  <cp:revision>31</cp:revision>
  <cp:lastPrinted>2021-03-02T17:57:49Z</cp:lastPrinted>
  <dcterms:created xsi:type="dcterms:W3CDTF">2020-08-17T10:24:32Z</dcterms:created>
  <dcterms:modified xsi:type="dcterms:W3CDTF">2022-03-17T13:13:53Z</dcterms:modified>
</cp:coreProperties>
</file>