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70" r:id="rId4"/>
    <p:sldId id="259" r:id="rId5"/>
    <p:sldId id="262" r:id="rId6"/>
    <p:sldId id="261" r:id="rId7"/>
    <p:sldId id="260" r:id="rId8"/>
    <p:sldId id="266" r:id="rId9"/>
    <p:sldId id="267" r:id="rId10"/>
    <p:sldId id="268" r:id="rId11"/>
    <p:sldId id="264" r:id="rId12"/>
    <p:sldId id="263" r:id="rId13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AB8765-C251-4B58-AFAF-A25ED10484F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0818C4B4-0B9A-4804-AC4E-FD42D5535EF6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/>
            <a:t>Chair/Dir. Checks/edits assessment plan in preparation for assessment data collection</a:t>
          </a:r>
        </a:p>
      </dgm:t>
    </dgm:pt>
    <dgm:pt modelId="{7056908D-D651-4AB9-B470-A08E8E015EC8}" type="parTrans" cxnId="{2018251A-07E3-4589-AB83-FB6D4513C880}">
      <dgm:prSet/>
      <dgm:spPr/>
      <dgm:t>
        <a:bodyPr/>
        <a:lstStyle/>
        <a:p>
          <a:endParaRPr lang="en-US"/>
        </a:p>
      </dgm:t>
    </dgm:pt>
    <dgm:pt modelId="{D408D0AE-5608-4411-A3B7-6C286D8D21C0}" type="sibTrans" cxnId="{2018251A-07E3-4589-AB83-FB6D4513C880}">
      <dgm:prSet/>
      <dgm:spPr/>
      <dgm:t>
        <a:bodyPr/>
        <a:lstStyle/>
        <a:p>
          <a:endParaRPr lang="en-US"/>
        </a:p>
      </dgm:t>
    </dgm:pt>
    <dgm:pt modelId="{22DEB02E-8BE6-4C42-8E59-66E9247FEDAB}">
      <dgm:prSet phldrT="[Text]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en-US" dirty="0">
              <a:sym typeface="Wingdings" panose="05000000000000000000" pitchFamily="2" charset="2"/>
            </a:rPr>
            <a:t>Chair/Dir. enters reflection on assessment results, action plans, closing the loop records </a:t>
          </a:r>
          <a:endParaRPr lang="en-US" dirty="0"/>
        </a:p>
      </dgm:t>
    </dgm:pt>
    <dgm:pt modelId="{A087447F-D87A-4C30-B673-BBC3199F4311}" type="parTrans" cxnId="{A01AC443-D15D-4919-9601-D7F0C3DD8CA3}">
      <dgm:prSet/>
      <dgm:spPr/>
      <dgm:t>
        <a:bodyPr/>
        <a:lstStyle/>
        <a:p>
          <a:endParaRPr lang="en-US"/>
        </a:p>
      </dgm:t>
    </dgm:pt>
    <dgm:pt modelId="{296867B6-5C2E-409F-88C3-C2D61BB8F929}" type="sibTrans" cxnId="{A01AC443-D15D-4919-9601-D7F0C3DD8CA3}">
      <dgm:prSet/>
      <dgm:spPr/>
      <dgm:t>
        <a:bodyPr/>
        <a:lstStyle/>
        <a:p>
          <a:endParaRPr lang="en-US"/>
        </a:p>
      </dgm:t>
    </dgm:pt>
    <dgm:pt modelId="{DBE9A774-4B0D-41CA-9276-BF7B37DFC170}">
      <dgm:prSet/>
      <dgm:spPr>
        <a:solidFill>
          <a:srgbClr val="7030A0"/>
        </a:solidFill>
      </dgm:spPr>
      <dgm:t>
        <a:bodyPr/>
        <a:lstStyle/>
        <a:p>
          <a:r>
            <a:rPr lang="en-US" dirty="0"/>
            <a:t>Form resets</a:t>
          </a:r>
        </a:p>
      </dgm:t>
    </dgm:pt>
    <dgm:pt modelId="{C92EFDAB-0555-4282-91B8-21FD87EF5B1C}" type="parTrans" cxnId="{16363FB6-3C51-45A1-A8CE-1F7EE3D546D3}">
      <dgm:prSet/>
      <dgm:spPr/>
      <dgm:t>
        <a:bodyPr/>
        <a:lstStyle/>
        <a:p>
          <a:endParaRPr lang="en-US"/>
        </a:p>
      </dgm:t>
    </dgm:pt>
    <dgm:pt modelId="{8FE15295-F595-498A-AFD8-27091B1F3ADA}" type="sibTrans" cxnId="{16363FB6-3C51-45A1-A8CE-1F7EE3D546D3}">
      <dgm:prSet/>
      <dgm:spPr/>
      <dgm:t>
        <a:bodyPr/>
        <a:lstStyle/>
        <a:p>
          <a:endParaRPr lang="en-US"/>
        </a:p>
      </dgm:t>
    </dgm:pt>
    <dgm:pt modelId="{2796CA2B-A7B1-4B07-8089-1D350297BB1D}">
      <dgm:prSet/>
      <dgm:spPr/>
      <dgm:t>
        <a:bodyPr/>
        <a:lstStyle/>
        <a:p>
          <a:r>
            <a:rPr lang="en-US" dirty="0">
              <a:sym typeface="Wingdings" panose="05000000000000000000" pitchFamily="2" charset="2"/>
            </a:rPr>
            <a:t>Dean scores rubric and approves assessment submissions</a:t>
          </a:r>
          <a:endParaRPr lang="en-US" dirty="0"/>
        </a:p>
      </dgm:t>
    </dgm:pt>
    <dgm:pt modelId="{07E18E08-9075-4884-B410-1002BF19C05A}" type="parTrans" cxnId="{E43FCE8A-90DB-4A60-9560-30292199FC5A}">
      <dgm:prSet/>
      <dgm:spPr/>
      <dgm:t>
        <a:bodyPr/>
        <a:lstStyle/>
        <a:p>
          <a:endParaRPr lang="en-US"/>
        </a:p>
      </dgm:t>
    </dgm:pt>
    <dgm:pt modelId="{C9FE178F-4C62-45AF-BC0D-500176542862}" type="sibTrans" cxnId="{E43FCE8A-90DB-4A60-9560-30292199FC5A}">
      <dgm:prSet/>
      <dgm:spPr/>
      <dgm:t>
        <a:bodyPr/>
        <a:lstStyle/>
        <a:p>
          <a:endParaRPr lang="en-US"/>
        </a:p>
      </dgm:t>
    </dgm:pt>
    <dgm:pt modelId="{83353AC5-E8F3-40D0-ADB2-D1EB0AED82E7}" type="pres">
      <dgm:prSet presAssocID="{A2AB8765-C251-4B58-AFAF-A25ED10484FC}" presName="CompostProcess" presStyleCnt="0">
        <dgm:presLayoutVars>
          <dgm:dir/>
          <dgm:resizeHandles val="exact"/>
        </dgm:presLayoutVars>
      </dgm:prSet>
      <dgm:spPr/>
    </dgm:pt>
    <dgm:pt modelId="{BD6EAE5D-198F-4908-BDF7-2C14EEBE07BC}" type="pres">
      <dgm:prSet presAssocID="{A2AB8765-C251-4B58-AFAF-A25ED10484FC}" presName="arrow" presStyleLbl="bgShp" presStyleIdx="0" presStyleCnt="1"/>
      <dgm:spPr/>
    </dgm:pt>
    <dgm:pt modelId="{EEFF320E-2D9B-45F4-BB89-8A9682FDE710}" type="pres">
      <dgm:prSet presAssocID="{A2AB8765-C251-4B58-AFAF-A25ED10484FC}" presName="linearProcess" presStyleCnt="0"/>
      <dgm:spPr/>
    </dgm:pt>
    <dgm:pt modelId="{F390F7CD-E3CC-4FC8-915D-27917387B8EA}" type="pres">
      <dgm:prSet presAssocID="{0818C4B4-0B9A-4804-AC4E-FD42D5535EF6}" presName="textNode" presStyleLbl="node1" presStyleIdx="0" presStyleCnt="4">
        <dgm:presLayoutVars>
          <dgm:bulletEnabled val="1"/>
        </dgm:presLayoutVars>
      </dgm:prSet>
      <dgm:spPr/>
    </dgm:pt>
    <dgm:pt modelId="{4B893D25-8D28-420B-B751-2DC3111E68E0}" type="pres">
      <dgm:prSet presAssocID="{D408D0AE-5608-4411-A3B7-6C286D8D21C0}" presName="sibTrans" presStyleCnt="0"/>
      <dgm:spPr/>
    </dgm:pt>
    <dgm:pt modelId="{86B5526C-8C44-4DFC-AE30-10E5E7F939C4}" type="pres">
      <dgm:prSet presAssocID="{22DEB02E-8BE6-4C42-8E59-66E9247FEDAB}" presName="textNode" presStyleLbl="node1" presStyleIdx="1" presStyleCnt="4">
        <dgm:presLayoutVars>
          <dgm:bulletEnabled val="1"/>
        </dgm:presLayoutVars>
      </dgm:prSet>
      <dgm:spPr/>
    </dgm:pt>
    <dgm:pt modelId="{518E731B-6FC9-4FD5-B54C-7C06BEF032CD}" type="pres">
      <dgm:prSet presAssocID="{296867B6-5C2E-409F-88C3-C2D61BB8F929}" presName="sibTrans" presStyleCnt="0"/>
      <dgm:spPr/>
    </dgm:pt>
    <dgm:pt modelId="{415E8971-6E8B-498A-BA7E-BF354C1BA860}" type="pres">
      <dgm:prSet presAssocID="{2796CA2B-A7B1-4B07-8089-1D350297BB1D}" presName="textNode" presStyleLbl="node1" presStyleIdx="2" presStyleCnt="4">
        <dgm:presLayoutVars>
          <dgm:bulletEnabled val="1"/>
        </dgm:presLayoutVars>
      </dgm:prSet>
      <dgm:spPr/>
    </dgm:pt>
    <dgm:pt modelId="{109E74CF-933B-4C10-AB71-1B62DA4C5025}" type="pres">
      <dgm:prSet presAssocID="{C9FE178F-4C62-45AF-BC0D-500176542862}" presName="sibTrans" presStyleCnt="0"/>
      <dgm:spPr/>
    </dgm:pt>
    <dgm:pt modelId="{12F75BD5-3E4E-411B-95FA-0D49A53A4CA5}" type="pres">
      <dgm:prSet presAssocID="{DBE9A774-4B0D-41CA-9276-BF7B37DFC170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8719E414-2279-43B7-8613-9414ACB484B9}" type="presOf" srcId="{2796CA2B-A7B1-4B07-8089-1D350297BB1D}" destId="{415E8971-6E8B-498A-BA7E-BF354C1BA860}" srcOrd="0" destOrd="0" presId="urn:microsoft.com/office/officeart/2005/8/layout/hProcess9"/>
    <dgm:cxn modelId="{2018251A-07E3-4589-AB83-FB6D4513C880}" srcId="{A2AB8765-C251-4B58-AFAF-A25ED10484FC}" destId="{0818C4B4-0B9A-4804-AC4E-FD42D5535EF6}" srcOrd="0" destOrd="0" parTransId="{7056908D-D651-4AB9-B470-A08E8E015EC8}" sibTransId="{D408D0AE-5608-4411-A3B7-6C286D8D21C0}"/>
    <dgm:cxn modelId="{B0929B34-469F-41D3-B53E-753068A99ADD}" type="presOf" srcId="{22DEB02E-8BE6-4C42-8E59-66E9247FEDAB}" destId="{86B5526C-8C44-4DFC-AE30-10E5E7F939C4}" srcOrd="0" destOrd="0" presId="urn:microsoft.com/office/officeart/2005/8/layout/hProcess9"/>
    <dgm:cxn modelId="{A01AC443-D15D-4919-9601-D7F0C3DD8CA3}" srcId="{A2AB8765-C251-4B58-AFAF-A25ED10484FC}" destId="{22DEB02E-8BE6-4C42-8E59-66E9247FEDAB}" srcOrd="1" destOrd="0" parTransId="{A087447F-D87A-4C30-B673-BBC3199F4311}" sibTransId="{296867B6-5C2E-409F-88C3-C2D61BB8F929}"/>
    <dgm:cxn modelId="{8BEB1E4D-74C2-4543-BA38-F37A100F7BF6}" type="presOf" srcId="{DBE9A774-4B0D-41CA-9276-BF7B37DFC170}" destId="{12F75BD5-3E4E-411B-95FA-0D49A53A4CA5}" srcOrd="0" destOrd="0" presId="urn:microsoft.com/office/officeart/2005/8/layout/hProcess9"/>
    <dgm:cxn modelId="{2F33AD72-9D00-4CA3-8775-44C3C0FFDD87}" type="presOf" srcId="{A2AB8765-C251-4B58-AFAF-A25ED10484FC}" destId="{83353AC5-E8F3-40D0-ADB2-D1EB0AED82E7}" srcOrd="0" destOrd="0" presId="urn:microsoft.com/office/officeart/2005/8/layout/hProcess9"/>
    <dgm:cxn modelId="{E43FCE8A-90DB-4A60-9560-30292199FC5A}" srcId="{A2AB8765-C251-4B58-AFAF-A25ED10484FC}" destId="{2796CA2B-A7B1-4B07-8089-1D350297BB1D}" srcOrd="2" destOrd="0" parTransId="{07E18E08-9075-4884-B410-1002BF19C05A}" sibTransId="{C9FE178F-4C62-45AF-BC0D-500176542862}"/>
    <dgm:cxn modelId="{16363FB6-3C51-45A1-A8CE-1F7EE3D546D3}" srcId="{A2AB8765-C251-4B58-AFAF-A25ED10484FC}" destId="{DBE9A774-4B0D-41CA-9276-BF7B37DFC170}" srcOrd="3" destOrd="0" parTransId="{C92EFDAB-0555-4282-91B8-21FD87EF5B1C}" sibTransId="{8FE15295-F595-498A-AFD8-27091B1F3ADA}"/>
    <dgm:cxn modelId="{7A3874EE-8E5F-4DF0-BA88-58D52D086AAB}" type="presOf" srcId="{0818C4B4-0B9A-4804-AC4E-FD42D5535EF6}" destId="{F390F7CD-E3CC-4FC8-915D-27917387B8EA}" srcOrd="0" destOrd="0" presId="urn:microsoft.com/office/officeart/2005/8/layout/hProcess9"/>
    <dgm:cxn modelId="{9CF6C681-81F3-4A7C-9D5B-B82203EBF519}" type="presParOf" srcId="{83353AC5-E8F3-40D0-ADB2-D1EB0AED82E7}" destId="{BD6EAE5D-198F-4908-BDF7-2C14EEBE07BC}" srcOrd="0" destOrd="0" presId="urn:microsoft.com/office/officeart/2005/8/layout/hProcess9"/>
    <dgm:cxn modelId="{3988DD95-CFF3-4649-9B09-FBA2228A076B}" type="presParOf" srcId="{83353AC5-E8F3-40D0-ADB2-D1EB0AED82E7}" destId="{EEFF320E-2D9B-45F4-BB89-8A9682FDE710}" srcOrd="1" destOrd="0" presId="urn:microsoft.com/office/officeart/2005/8/layout/hProcess9"/>
    <dgm:cxn modelId="{285750D1-DD3E-42F1-9F81-4682F2CFE47C}" type="presParOf" srcId="{EEFF320E-2D9B-45F4-BB89-8A9682FDE710}" destId="{F390F7CD-E3CC-4FC8-915D-27917387B8EA}" srcOrd="0" destOrd="0" presId="urn:microsoft.com/office/officeart/2005/8/layout/hProcess9"/>
    <dgm:cxn modelId="{DB088FC0-70D4-4567-9618-9F2CB305E257}" type="presParOf" srcId="{EEFF320E-2D9B-45F4-BB89-8A9682FDE710}" destId="{4B893D25-8D28-420B-B751-2DC3111E68E0}" srcOrd="1" destOrd="0" presId="urn:microsoft.com/office/officeart/2005/8/layout/hProcess9"/>
    <dgm:cxn modelId="{0426952C-7AB4-4EE0-8E78-70421DF8FA6C}" type="presParOf" srcId="{EEFF320E-2D9B-45F4-BB89-8A9682FDE710}" destId="{86B5526C-8C44-4DFC-AE30-10E5E7F939C4}" srcOrd="2" destOrd="0" presId="urn:microsoft.com/office/officeart/2005/8/layout/hProcess9"/>
    <dgm:cxn modelId="{E97F8DA1-E23E-48A1-8E4E-E3B1A491AB58}" type="presParOf" srcId="{EEFF320E-2D9B-45F4-BB89-8A9682FDE710}" destId="{518E731B-6FC9-4FD5-B54C-7C06BEF032CD}" srcOrd="3" destOrd="0" presId="urn:microsoft.com/office/officeart/2005/8/layout/hProcess9"/>
    <dgm:cxn modelId="{6FA5890D-6C43-4FD1-B7EC-7B382D95CE72}" type="presParOf" srcId="{EEFF320E-2D9B-45F4-BB89-8A9682FDE710}" destId="{415E8971-6E8B-498A-BA7E-BF354C1BA860}" srcOrd="4" destOrd="0" presId="urn:microsoft.com/office/officeart/2005/8/layout/hProcess9"/>
    <dgm:cxn modelId="{715545E6-DAC9-4967-8BA2-D2FFDDAC8886}" type="presParOf" srcId="{EEFF320E-2D9B-45F4-BB89-8A9682FDE710}" destId="{109E74CF-933B-4C10-AB71-1B62DA4C5025}" srcOrd="5" destOrd="0" presId="urn:microsoft.com/office/officeart/2005/8/layout/hProcess9"/>
    <dgm:cxn modelId="{8DC38AB0-5F32-42BA-BD2E-D8E54AFA925D}" type="presParOf" srcId="{EEFF320E-2D9B-45F4-BB89-8A9682FDE710}" destId="{12F75BD5-3E4E-411B-95FA-0D49A53A4CA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6EAE5D-198F-4908-BDF7-2C14EEBE07BC}">
      <dsp:nvSpPr>
        <dsp:cNvPr id="0" name=""/>
        <dsp:cNvSpPr/>
      </dsp:nvSpPr>
      <dsp:spPr>
        <a:xfrm>
          <a:off x="914399" y="0"/>
          <a:ext cx="10363200" cy="37084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90F7CD-E3CC-4FC8-915D-27917387B8EA}">
      <dsp:nvSpPr>
        <dsp:cNvPr id="0" name=""/>
        <dsp:cNvSpPr/>
      </dsp:nvSpPr>
      <dsp:spPr>
        <a:xfrm>
          <a:off x="6101" y="1112519"/>
          <a:ext cx="2934890" cy="1483360"/>
        </a:xfrm>
        <a:prstGeom prst="roundRect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Chair/Dir. Checks/edits assessment plan in preparation for assessment data collection</a:t>
          </a:r>
        </a:p>
      </dsp:txBody>
      <dsp:txXfrm>
        <a:off x="78513" y="1184931"/>
        <a:ext cx="2790066" cy="1338536"/>
      </dsp:txXfrm>
    </dsp:sp>
    <dsp:sp modelId="{86B5526C-8C44-4DFC-AE30-10E5E7F939C4}">
      <dsp:nvSpPr>
        <dsp:cNvPr id="0" name=""/>
        <dsp:cNvSpPr/>
      </dsp:nvSpPr>
      <dsp:spPr>
        <a:xfrm>
          <a:off x="3087737" y="1112519"/>
          <a:ext cx="2934890" cy="1483360"/>
        </a:xfrm>
        <a:prstGeom prst="roundRect">
          <a:avLst/>
        </a:prstGeom>
        <a:solidFill>
          <a:schemeClr val="accent3">
            <a:lumMod val="7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ym typeface="Wingdings" panose="05000000000000000000" pitchFamily="2" charset="2"/>
            </a:rPr>
            <a:t>Chair/Dir. enters reflection on assessment results, action plans, closing the loop records </a:t>
          </a:r>
          <a:endParaRPr lang="en-US" sz="1700" kern="1200" dirty="0"/>
        </a:p>
      </dsp:txBody>
      <dsp:txXfrm>
        <a:off x="3160149" y="1184931"/>
        <a:ext cx="2790066" cy="1338536"/>
      </dsp:txXfrm>
    </dsp:sp>
    <dsp:sp modelId="{415E8971-6E8B-498A-BA7E-BF354C1BA860}">
      <dsp:nvSpPr>
        <dsp:cNvPr id="0" name=""/>
        <dsp:cNvSpPr/>
      </dsp:nvSpPr>
      <dsp:spPr>
        <a:xfrm>
          <a:off x="6169372" y="1112519"/>
          <a:ext cx="2934890" cy="1483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ym typeface="Wingdings" panose="05000000000000000000" pitchFamily="2" charset="2"/>
            </a:rPr>
            <a:t>Dean scores rubric and approves assessment submissions</a:t>
          </a:r>
          <a:endParaRPr lang="en-US" sz="1700" kern="1200" dirty="0"/>
        </a:p>
      </dsp:txBody>
      <dsp:txXfrm>
        <a:off x="6241784" y="1184931"/>
        <a:ext cx="2790066" cy="1338536"/>
      </dsp:txXfrm>
    </dsp:sp>
    <dsp:sp modelId="{12F75BD5-3E4E-411B-95FA-0D49A53A4CA5}">
      <dsp:nvSpPr>
        <dsp:cNvPr id="0" name=""/>
        <dsp:cNvSpPr/>
      </dsp:nvSpPr>
      <dsp:spPr>
        <a:xfrm>
          <a:off x="9251007" y="1112519"/>
          <a:ext cx="2934890" cy="1483360"/>
        </a:xfrm>
        <a:prstGeom prst="roundRect">
          <a:avLst/>
        </a:prstGeom>
        <a:solidFill>
          <a:srgbClr val="7030A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Form resets</a:t>
          </a:r>
        </a:p>
      </dsp:txBody>
      <dsp:txXfrm>
        <a:off x="9323419" y="1184931"/>
        <a:ext cx="2790066" cy="13385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92B7A66C-C365-4425-B78C-0346A1CA0E47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3BD3F332-8E42-447D-AD13-6A36ACD30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73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9CD8B-8EBF-405D-AD0B-889679BD44EC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12C3F-4FDE-4A18-B3E7-E34705684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945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Make action plan info appear within prompt for closing the loop.</a:t>
            </a:r>
          </a:p>
          <a:p>
            <a:endParaRPr lang="en-US" dirty="0"/>
          </a:p>
          <a:p>
            <a:r>
              <a:rPr lang="en-US" dirty="0"/>
              <a:t>Updates to your curriculum map in preparation for assessment collection</a:t>
            </a:r>
          </a:p>
          <a:p>
            <a:r>
              <a:rPr lang="en-US" dirty="0"/>
              <a:t>New GA Alexa </a:t>
            </a:r>
            <a:r>
              <a:rPr lang="en-US" dirty="0" err="1"/>
              <a:t>Groft</a:t>
            </a:r>
            <a:r>
              <a:rPr lang="en-US" dirty="0"/>
              <a:t>, new admin for assessment </a:t>
            </a:r>
            <a:r>
              <a:rPr lang="en-US"/>
              <a:t>Stephanie Patterson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we make any data appear in the form, or a link to the correct data? Not right now, but will populate aggregate assessment results into the form. Followed by questions for items that had low performance. JP will follow up.</a:t>
            </a:r>
          </a:p>
          <a:p>
            <a:r>
              <a:rPr lang="en-US" dirty="0"/>
              <a:t>Condense form appearance? Build out forms with two columns</a:t>
            </a:r>
          </a:p>
          <a:p>
            <a:r>
              <a:rPr lang="en-US" dirty="0"/>
              <a:t>Need headers to appear in report parameters so it’s logical to select them. I couldn’t get the PLO to display with a report of action plans, and Ruben determined I needed to select blank fields in the report parameter.</a:t>
            </a:r>
          </a:p>
          <a:p>
            <a:endParaRPr lang="en-US" dirty="0"/>
          </a:p>
          <a:p>
            <a:r>
              <a:rPr lang="en-US" dirty="0"/>
              <a:t>Development meeting – success stories, successful management</a:t>
            </a:r>
          </a:p>
          <a:p>
            <a:r>
              <a:rPr lang="en-US" dirty="0"/>
              <a:t>Next week attend Provost’s cabinet. Bring updated rubric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1E8617-05CD-4426-B041-D5A68F44149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8479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3/17/2022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donat@messiah.edu" TargetMode="External"/><Relationship Id="rId2" Type="http://schemas.openxmlformats.org/officeDocument/2006/relationships/hyperlink" Target="mailto:koswaldwilkins@messiah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ssessmentga@messiah.edu" TargetMode="External"/><Relationship Id="rId4" Type="http://schemas.openxmlformats.org/officeDocument/2006/relationships/hyperlink" Target="mailto:spatterson@messiah.ed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8480" y="5280846"/>
            <a:ext cx="11145520" cy="1343474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Kate Oswald Wilkins, Asst. Dean of General Education &amp; Common Learning, Director of Assessment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200" y="812800"/>
            <a:ext cx="10403801" cy="35042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48307" y="3250247"/>
            <a:ext cx="3208973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27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/>
              <a:t>How to I enter assessment reflection, action plans, &amp; closing the loop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824236"/>
            <a:ext cx="7775353" cy="5033763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CLOSING THE LOOP?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you had action plans related to any PLO </a:t>
            </a:r>
            <a:r>
              <a:rPr lang="en-US" sz="2400" b="1" i="1" u="sng" dirty="0">
                <a:latin typeface="Arial" panose="020B0604020202020204" pitchFamily="34" charset="0"/>
                <a:cs typeface="Arial" panose="020B0604020202020204" pitchFamily="34" charset="0"/>
              </a:rPr>
              <a:t>last year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document what you did to accomplish your action plan. What evidence do you have that the action plan was successful? Are any additional actions needed?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 (</a:t>
            </a:r>
            <a:r>
              <a:rPr 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if I entered the example results and action plans LAST academic year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“We incorporated more instruction and opportunities for reflection on skills related to the field. This year, 93 percent of students scored 85 or higher on the vocation paper.”  </a:t>
            </a:r>
          </a:p>
          <a:p>
            <a:pPr marL="0" indent="0">
              <a:buNone/>
            </a:pPr>
            <a:r>
              <a:rPr lang="en-US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*Note: unless you collect all measures annually, you will not enter closing the loop records on the same year you enter results and action plans for any PLO.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5352" y="2636874"/>
            <a:ext cx="4416648" cy="3756617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7629221" y="5371884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424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I need help?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986" y="2700670"/>
            <a:ext cx="10554574" cy="4157330"/>
          </a:xfrm>
        </p:spPr>
        <p:txBody>
          <a:bodyPr>
            <a:normAutofit lnSpcReduction="10000"/>
          </a:bodyPr>
          <a:lstStyle/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Go to the Assessment of Student Learning website and click on the resources tab for the assessment manual, AEFIS manuals, video tutorials, and other resources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Watch for trainings sessions offered this semester</a:t>
            </a: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Contact us!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Kate Oswald Wilkins –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koswaldwilkins@messiah.edu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Susan Donat –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sdonat@messiah.edu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Stephanie Patterson –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spatterson@messiah.edu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Alexa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Groft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assessmentga@messiah.edu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582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428625"/>
            <a:ext cx="11430000" cy="600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1427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Annual assessment workflow</a:t>
            </a:r>
          </a:p>
          <a:p>
            <a:r>
              <a:rPr lang="en-US" sz="2800" dirty="0"/>
              <a:t>How to ensure assessment data is collected each term</a:t>
            </a:r>
          </a:p>
          <a:p>
            <a:r>
              <a:rPr lang="en-US" sz="2800" dirty="0"/>
              <a:t>How to access and analyze assessment results</a:t>
            </a:r>
          </a:p>
          <a:p>
            <a:r>
              <a:rPr lang="en-US" sz="2800" dirty="0"/>
              <a:t>How to enter end-of-year assessment reporting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549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975508"/>
            <a:ext cx="11602720" cy="970450"/>
          </a:xfrm>
        </p:spPr>
        <p:txBody>
          <a:bodyPr/>
          <a:lstStyle/>
          <a:p>
            <a:pPr algn="ctr"/>
            <a:r>
              <a:rPr lang="en-US" dirty="0"/>
              <a:t>2021-22 Assessment Workflow 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0" y="3149600"/>
          <a:ext cx="12192000" cy="370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96306" y="3513785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August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18007" y="3572469"/>
            <a:ext cx="3318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May development week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97486" y="3601044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June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18866" y="3572172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August</a:t>
            </a:r>
          </a:p>
        </p:txBody>
      </p:sp>
    </p:spTree>
    <p:extLst>
      <p:ext uri="{BB962C8B-B14F-4D97-AF65-F5344CB8AC3E}">
        <p14:creationId xmlns:p14="http://schemas.microsoft.com/office/powerpoint/2010/main" val="3115909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is my assessment plan in AEFIS?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521" y="2649429"/>
            <a:ext cx="4545974" cy="23622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673" y="2137145"/>
            <a:ext cx="1476260" cy="5122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6693" y="5011712"/>
            <a:ext cx="5278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*When the next action is yours to take, it will appear in your dashboard notifications. </a:t>
            </a:r>
            <a:br>
              <a:rPr lang="en-US" dirty="0"/>
            </a:br>
            <a:r>
              <a:rPr lang="en-US" dirty="0"/>
              <a:t>*You can also find it in the main menu under “data collection” </a:t>
            </a:r>
            <a:r>
              <a:rPr lang="en-US" dirty="0">
                <a:sym typeface="Wingdings" panose="05000000000000000000" pitchFamily="2" charset="2"/>
              </a:rPr>
              <a:t> “data collection forms”  “annual assessment plan and findings”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67129" y="2137145"/>
            <a:ext cx="4785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assessment plan will look like this: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2255" y="2649429"/>
            <a:ext cx="6390931" cy="383961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765040" y="1417638"/>
            <a:ext cx="5212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FF00"/>
                </a:solidFill>
              </a:rPr>
              <a:t>https://messiah.aefis.net</a:t>
            </a:r>
          </a:p>
        </p:txBody>
      </p:sp>
    </p:spTree>
    <p:extLst>
      <p:ext uri="{BB962C8B-B14F-4D97-AF65-F5344CB8AC3E}">
        <p14:creationId xmlns:p14="http://schemas.microsoft.com/office/powerpoint/2010/main" val="95766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1120" y="447188"/>
            <a:ext cx="11907520" cy="970450"/>
          </a:xfrm>
        </p:spPr>
        <p:txBody>
          <a:bodyPr/>
          <a:lstStyle/>
          <a:p>
            <a:pPr algn="ctr"/>
            <a:r>
              <a:rPr lang="en-US" dirty="0"/>
              <a:t>How can I ensure my department is collecting the necessary assessment data each term?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222287"/>
            <a:ext cx="8938349" cy="4441159"/>
          </a:xfrm>
        </p:spPr>
        <p:txBody>
          <a:bodyPr anchor="t">
            <a:normAutofit fontScale="92500" lnSpcReduction="20000"/>
          </a:bodyPr>
          <a:lstStyle/>
          <a:p>
            <a:r>
              <a:rPr lang="en-US" b="1" dirty="0"/>
              <a:t>1. Look at your assessment plan(s) to determine which PLOs you are scheduled to assess this academic year </a:t>
            </a:r>
            <a:r>
              <a:rPr lang="en-US" dirty="0"/>
              <a:t>(at least 1/3 of the PLOs in each assessment plan)</a:t>
            </a:r>
          </a:p>
          <a:p>
            <a:r>
              <a:rPr lang="en-US" b="1" dirty="0"/>
              <a:t>2. Make sure each course you wish to assess appears in the curriculum map for the program </a:t>
            </a:r>
            <a:r>
              <a:rPr lang="en-US" dirty="0"/>
              <a:t>(go to “programs” </a:t>
            </a:r>
            <a:r>
              <a:rPr lang="en-US" dirty="0">
                <a:sym typeface="Wingdings" panose="05000000000000000000" pitchFamily="2" charset="2"/>
              </a:rPr>
              <a:t> “manage”  “mapping by course”. Hover over the course objective or PLO to see the labels. If edits are needed, see deans/chairs AEFIS manual/video resources or contact us for assistance. </a:t>
            </a:r>
            <a:r>
              <a:rPr lang="en-US" b="1" dirty="0">
                <a:solidFill>
                  <a:srgbClr val="FFFF00"/>
                </a:solidFill>
                <a:sym typeface="Wingdings" panose="05000000000000000000" pitchFamily="2" charset="2"/>
              </a:rPr>
              <a:t>This is the necessary first step and needs to occur within the term.</a:t>
            </a:r>
          </a:p>
          <a:p>
            <a:r>
              <a:rPr lang="en-US" b="1" dirty="0">
                <a:sym typeface="Wingdings" panose="05000000000000000000" pitchFamily="2" charset="2"/>
              </a:rPr>
              <a:t>3. When courses appear in the curriculum map, they can be linked within the course section</a:t>
            </a:r>
            <a:r>
              <a:rPr lang="en-US" dirty="0">
                <a:sym typeface="Wingdings" panose="05000000000000000000" pitchFamily="2" charset="2"/>
              </a:rPr>
              <a:t>. Assignment linking directions also appear in the manual/video resources. </a:t>
            </a:r>
            <a:r>
              <a:rPr lang="en-US" b="1" dirty="0">
                <a:solidFill>
                  <a:srgbClr val="FFFF00"/>
                </a:solidFill>
                <a:sym typeface="Wingdings" panose="05000000000000000000" pitchFamily="2" charset="2"/>
              </a:rPr>
              <a:t>Note: instructors must publish the assignment with a point value in order to report in AEFIS (assignment display can be percentage/letter grade but not P/F). </a:t>
            </a:r>
            <a:endParaRPr lang="en-US" b="1" dirty="0">
              <a:sym typeface="Wingdings" panose="05000000000000000000" pitchFamily="2" charset="2"/>
            </a:endParaRPr>
          </a:p>
          <a:p>
            <a:r>
              <a:rPr lang="en-US" b="1" dirty="0">
                <a:sym typeface="Wingdings" panose="05000000000000000000" pitchFamily="2" charset="2"/>
              </a:rPr>
              <a:t>4. Before the term ends, make sure all assessment assignments are linked and scores are coming through to AEFIS. </a:t>
            </a:r>
            <a:r>
              <a:rPr lang="en-US" dirty="0">
                <a:sym typeface="Wingdings" panose="05000000000000000000" pitchFamily="2" charset="2"/>
              </a:rPr>
              <a:t>Use the “assignment outcome linking result” report (go to “report dashboard”  “assignment reports”  “assignment outcome linking result”). If scores are not coming through as expected, go to the course section in AEFIS and check the assignment linkage. </a:t>
            </a:r>
            <a:endParaRPr lang="en-US" b="1" dirty="0">
              <a:sym typeface="Wingdings" panose="05000000000000000000" pitchFamily="2" charset="2"/>
            </a:endParaRPr>
          </a:p>
          <a:p>
            <a:endParaRPr lang="en-US" b="1" dirty="0">
              <a:solidFill>
                <a:srgbClr val="FFFF00"/>
              </a:solidFill>
              <a:sym typeface="Wingdings" panose="05000000000000000000" pitchFamily="2" charset="2"/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549" y="1945042"/>
            <a:ext cx="246697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835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access assessment results?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370" y="2153920"/>
            <a:ext cx="11631029" cy="4978399"/>
          </a:xfrm>
        </p:spPr>
        <p:txBody>
          <a:bodyPr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Results for any assignment linkages you made in fall and spring term will appear in assessment reports. Any results you didn’t link/results not collected via Canvas (e.g., nationally normed exam) can be calculated and reported in the assessment plan form.</a:t>
            </a:r>
          </a:p>
          <a:p>
            <a:pPr marL="0" indent="0"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Go to “report dashboard” in main menu and scroll down to “assessment reports.” </a:t>
            </a:r>
          </a:p>
          <a:p>
            <a:pPr marL="0" indent="0">
              <a:buNone/>
            </a:pP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Helpful Reports: </a:t>
            </a:r>
          </a:p>
          <a:p>
            <a:r>
              <a:rPr lang="en-US" sz="29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 outcome linking result</a:t>
            </a:r>
            <a:r>
              <a:rPr lang="en-US" sz="29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report shows you which course sections have results coming through to AEFIS, displays assignment name and student score data (proficiency level achieved, mean, median, mode, SD)</a:t>
            </a:r>
            <a:endParaRPr lang="en-US" sz="2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9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 outcome achievement report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: displays percent of students who met the target for each measure you collected. Note: You can filter results by major.</a:t>
            </a:r>
          </a:p>
          <a:p>
            <a:r>
              <a:rPr lang="en-US" sz="29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assessment graphs report</a:t>
            </a:r>
            <a:r>
              <a:rPr lang="en-US" sz="29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displays percent or number of students who achieved each proficiency range on each PLO. Click on any bar graphed to populate section breakdown below.</a:t>
            </a:r>
          </a:p>
          <a:p>
            <a:r>
              <a:rPr lang="en-US" sz="29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 assessment summary</a:t>
            </a:r>
            <a:r>
              <a:rPr lang="en-US" sz="2900" dirty="0">
                <a:latin typeface="Arial" panose="020B0604020202020204" pitchFamily="34" charset="0"/>
                <a:cs typeface="Arial" panose="020B0604020202020204" pitchFamily="34" charset="0"/>
              </a:rPr>
              <a:t>: We can run more detailed reports if you have questions about variations in student learning by student characteristic. This report filters data by student degree, concentration, certificate, or track.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9887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/>
              <a:t>How to I enter assessment reflection, action plans, &amp; closing the loop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8"/>
            <a:ext cx="5768519" cy="402611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After the rubric scoring step, additional fields appear in your plan below each PLO.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May 31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you will enter results, action plans, or closing the loop records for any PLOs assessed this academic year.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Submit the form for Dean review in June. Form resets in August and returns to you.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7231" y="2222288"/>
            <a:ext cx="5074660" cy="431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69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/>
              <a:t>How to I enter assessment reflection, action plans, &amp; closing the loop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798" y="2011680"/>
            <a:ext cx="6957542" cy="4846320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RESULTS? </a:t>
            </a:r>
          </a:p>
          <a:p>
            <a:pPr marL="0" indent="0">
              <a:buNone/>
            </a:pP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Indicate whether performance met the target stated in the assessment plan, and document the department’s analysis of the results. </a:t>
            </a:r>
            <a:r>
              <a:rPr lang="en-US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*see discussion guide on interpreting assessment results for more information.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example, let’s say the stated target was “90 percent of students will score 85 or higher on the vocation paper.”  </a:t>
            </a:r>
          </a:p>
          <a:p>
            <a:pPr marL="0" indent="0">
              <a:buNone/>
            </a:pPr>
            <a:r>
              <a:rPr lang="en-US" sz="2400" u="sng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: “87 percent of students scored 85 or higher. Faculty determined that students need greater awareness of skills required and expected in career fields associated with the major.”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40" y="2093840"/>
            <a:ext cx="5074660" cy="4316295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6858000" y="1615375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58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799" y="811173"/>
            <a:ext cx="12191999" cy="970450"/>
          </a:xfrm>
        </p:spPr>
        <p:txBody>
          <a:bodyPr/>
          <a:lstStyle/>
          <a:p>
            <a:r>
              <a:rPr lang="en-US" sz="3600" dirty="0"/>
              <a:t>How to I enter assessment reflection, action plans, &amp; closing the loop records?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800" y="2222288"/>
            <a:ext cx="6427432" cy="4026112"/>
          </a:xfrm>
        </p:spPr>
        <p:txBody>
          <a:bodyPr anchor="t">
            <a:no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mean, ACTION PLANS? 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student performance was lower than expected, what do we need to do to improve student learning? </a:t>
            </a:r>
          </a:p>
          <a:p>
            <a:pPr marL="0" indent="0"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Example: “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Add instruction on key skill sets associated with x field and give students opportunities to practice articulating ways they have demonstrated those skills.”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7340" y="2222288"/>
            <a:ext cx="5074660" cy="4316295"/>
          </a:xfrm>
          <a:prstGeom prst="rect">
            <a:avLst/>
          </a:prstGeom>
        </p:spPr>
      </p:pic>
      <p:sp>
        <p:nvSpPr>
          <p:cNvPr id="5" name="Freeform 4"/>
          <p:cNvSpPr/>
          <p:nvPr/>
        </p:nvSpPr>
        <p:spPr>
          <a:xfrm>
            <a:off x="7117340" y="3571765"/>
            <a:ext cx="1446028" cy="956930"/>
          </a:xfrm>
          <a:custGeom>
            <a:avLst/>
            <a:gdLst>
              <a:gd name="connsiteX0" fmla="*/ 1350335 w 1446028"/>
              <a:gd name="connsiteY0" fmla="*/ 53163 h 956930"/>
              <a:gd name="connsiteX1" fmla="*/ 1275907 w 1446028"/>
              <a:gd name="connsiteY1" fmla="*/ 42530 h 956930"/>
              <a:gd name="connsiteX2" fmla="*/ 1244009 w 1446028"/>
              <a:gd name="connsiteY2" fmla="*/ 31898 h 956930"/>
              <a:gd name="connsiteX3" fmla="*/ 1095153 w 1446028"/>
              <a:gd name="connsiteY3" fmla="*/ 0 h 956930"/>
              <a:gd name="connsiteX4" fmla="*/ 552893 w 1446028"/>
              <a:gd name="connsiteY4" fmla="*/ 21265 h 956930"/>
              <a:gd name="connsiteX5" fmla="*/ 520995 w 1446028"/>
              <a:gd name="connsiteY5" fmla="*/ 31898 h 956930"/>
              <a:gd name="connsiteX6" fmla="*/ 382772 w 1446028"/>
              <a:gd name="connsiteY6" fmla="*/ 63795 h 956930"/>
              <a:gd name="connsiteX7" fmla="*/ 340242 w 1446028"/>
              <a:gd name="connsiteY7" fmla="*/ 85060 h 956930"/>
              <a:gd name="connsiteX8" fmla="*/ 297711 w 1446028"/>
              <a:gd name="connsiteY8" fmla="*/ 95693 h 956930"/>
              <a:gd name="connsiteX9" fmla="*/ 265814 w 1446028"/>
              <a:gd name="connsiteY9" fmla="*/ 127591 h 956930"/>
              <a:gd name="connsiteX10" fmla="*/ 191386 w 1446028"/>
              <a:gd name="connsiteY10" fmla="*/ 170121 h 956930"/>
              <a:gd name="connsiteX11" fmla="*/ 138223 w 1446028"/>
              <a:gd name="connsiteY11" fmla="*/ 233916 h 956930"/>
              <a:gd name="connsiteX12" fmla="*/ 106325 w 1446028"/>
              <a:gd name="connsiteY12" fmla="*/ 265814 h 956930"/>
              <a:gd name="connsiteX13" fmla="*/ 63795 w 1446028"/>
              <a:gd name="connsiteY13" fmla="*/ 340242 h 956930"/>
              <a:gd name="connsiteX14" fmla="*/ 31898 w 1446028"/>
              <a:gd name="connsiteY14" fmla="*/ 382772 h 956930"/>
              <a:gd name="connsiteX15" fmla="*/ 21265 w 1446028"/>
              <a:gd name="connsiteY15" fmla="*/ 414670 h 956930"/>
              <a:gd name="connsiteX16" fmla="*/ 0 w 1446028"/>
              <a:gd name="connsiteY16" fmla="*/ 499730 h 956930"/>
              <a:gd name="connsiteX17" fmla="*/ 10632 w 1446028"/>
              <a:gd name="connsiteY17" fmla="*/ 659218 h 956930"/>
              <a:gd name="connsiteX18" fmla="*/ 42530 w 1446028"/>
              <a:gd name="connsiteY18" fmla="*/ 701749 h 956930"/>
              <a:gd name="connsiteX19" fmla="*/ 63795 w 1446028"/>
              <a:gd name="connsiteY19" fmla="*/ 744279 h 956930"/>
              <a:gd name="connsiteX20" fmla="*/ 106325 w 1446028"/>
              <a:gd name="connsiteY20" fmla="*/ 786809 h 956930"/>
              <a:gd name="connsiteX21" fmla="*/ 191386 w 1446028"/>
              <a:gd name="connsiteY21" fmla="*/ 850605 h 956930"/>
              <a:gd name="connsiteX22" fmla="*/ 287079 w 1446028"/>
              <a:gd name="connsiteY22" fmla="*/ 893135 h 956930"/>
              <a:gd name="connsiteX23" fmla="*/ 350874 w 1446028"/>
              <a:gd name="connsiteY23" fmla="*/ 914400 h 956930"/>
              <a:gd name="connsiteX24" fmla="*/ 404037 w 1446028"/>
              <a:gd name="connsiteY24" fmla="*/ 935665 h 956930"/>
              <a:gd name="connsiteX25" fmla="*/ 457200 w 1446028"/>
              <a:gd name="connsiteY25" fmla="*/ 946298 h 956930"/>
              <a:gd name="connsiteX26" fmla="*/ 499730 w 1446028"/>
              <a:gd name="connsiteY26" fmla="*/ 956930 h 956930"/>
              <a:gd name="connsiteX27" fmla="*/ 935665 w 1446028"/>
              <a:gd name="connsiteY27" fmla="*/ 946298 h 956930"/>
              <a:gd name="connsiteX28" fmla="*/ 1020725 w 1446028"/>
              <a:gd name="connsiteY28" fmla="*/ 925032 h 956930"/>
              <a:gd name="connsiteX29" fmla="*/ 1063256 w 1446028"/>
              <a:gd name="connsiteY29" fmla="*/ 914400 h 956930"/>
              <a:gd name="connsiteX30" fmla="*/ 1233377 w 1446028"/>
              <a:gd name="connsiteY30" fmla="*/ 850605 h 956930"/>
              <a:gd name="connsiteX31" fmla="*/ 1297172 w 1446028"/>
              <a:gd name="connsiteY31" fmla="*/ 808074 h 956930"/>
              <a:gd name="connsiteX32" fmla="*/ 1371600 w 1446028"/>
              <a:gd name="connsiteY32" fmla="*/ 754912 h 956930"/>
              <a:gd name="connsiteX33" fmla="*/ 1414130 w 1446028"/>
              <a:gd name="connsiteY33" fmla="*/ 691116 h 956930"/>
              <a:gd name="connsiteX34" fmla="*/ 1435395 w 1446028"/>
              <a:gd name="connsiteY34" fmla="*/ 659218 h 956930"/>
              <a:gd name="connsiteX35" fmla="*/ 1446028 w 1446028"/>
              <a:gd name="connsiteY35" fmla="*/ 627321 h 956930"/>
              <a:gd name="connsiteX36" fmla="*/ 1414130 w 1446028"/>
              <a:gd name="connsiteY36" fmla="*/ 489098 h 956930"/>
              <a:gd name="connsiteX37" fmla="*/ 1392865 w 1446028"/>
              <a:gd name="connsiteY37" fmla="*/ 467832 h 956930"/>
              <a:gd name="connsiteX38" fmla="*/ 1318437 w 1446028"/>
              <a:gd name="connsiteY38" fmla="*/ 372139 h 956930"/>
              <a:gd name="connsiteX39" fmla="*/ 1265274 w 1446028"/>
              <a:gd name="connsiteY39" fmla="*/ 318977 h 956930"/>
              <a:gd name="connsiteX40" fmla="*/ 1233377 w 1446028"/>
              <a:gd name="connsiteY40" fmla="*/ 265814 h 956930"/>
              <a:gd name="connsiteX41" fmla="*/ 1201479 w 1446028"/>
              <a:gd name="connsiteY41" fmla="*/ 244549 h 956930"/>
              <a:gd name="connsiteX42" fmla="*/ 1158949 w 1446028"/>
              <a:gd name="connsiteY42" fmla="*/ 212651 h 956930"/>
              <a:gd name="connsiteX43" fmla="*/ 1137684 w 1446028"/>
              <a:gd name="connsiteY43" fmla="*/ 180753 h 956930"/>
              <a:gd name="connsiteX44" fmla="*/ 1052623 w 1446028"/>
              <a:gd name="connsiteY44" fmla="*/ 148856 h 956930"/>
              <a:gd name="connsiteX45" fmla="*/ 999460 w 1446028"/>
              <a:gd name="connsiteY45" fmla="*/ 127591 h 956930"/>
              <a:gd name="connsiteX46" fmla="*/ 893135 w 1446028"/>
              <a:gd name="connsiteY46" fmla="*/ 106325 h 956930"/>
              <a:gd name="connsiteX47" fmla="*/ 776177 w 1446028"/>
              <a:gd name="connsiteY47" fmla="*/ 85060 h 956930"/>
              <a:gd name="connsiteX48" fmla="*/ 701749 w 1446028"/>
              <a:gd name="connsiteY48" fmla="*/ 74428 h 956930"/>
              <a:gd name="connsiteX49" fmla="*/ 478465 w 1446028"/>
              <a:gd name="connsiteY49" fmla="*/ 63795 h 956930"/>
              <a:gd name="connsiteX50" fmla="*/ 308344 w 1446028"/>
              <a:gd name="connsiteY50" fmla="*/ 74428 h 956930"/>
              <a:gd name="connsiteX51" fmla="*/ 233916 w 1446028"/>
              <a:gd name="connsiteY51" fmla="*/ 95693 h 956930"/>
              <a:gd name="connsiteX52" fmla="*/ 191386 w 1446028"/>
              <a:gd name="connsiteY52" fmla="*/ 106325 h 956930"/>
              <a:gd name="connsiteX53" fmla="*/ 95693 w 1446028"/>
              <a:gd name="connsiteY53" fmla="*/ 159488 h 956930"/>
              <a:gd name="connsiteX54" fmla="*/ 63795 w 1446028"/>
              <a:gd name="connsiteY54" fmla="*/ 180753 h 956930"/>
              <a:gd name="connsiteX55" fmla="*/ 42530 w 1446028"/>
              <a:gd name="connsiteY55" fmla="*/ 212651 h 956930"/>
              <a:gd name="connsiteX56" fmla="*/ 31898 w 1446028"/>
              <a:gd name="connsiteY56" fmla="*/ 255181 h 9569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446028" h="956930">
                <a:moveTo>
                  <a:pt x="1350335" y="53163"/>
                </a:moveTo>
                <a:cubicBezTo>
                  <a:pt x="1325526" y="49619"/>
                  <a:pt x="1300482" y="47445"/>
                  <a:pt x="1275907" y="42530"/>
                </a:cubicBezTo>
                <a:cubicBezTo>
                  <a:pt x="1264917" y="40332"/>
                  <a:pt x="1254822" y="34847"/>
                  <a:pt x="1244009" y="31898"/>
                </a:cubicBezTo>
                <a:cubicBezTo>
                  <a:pt x="1160731" y="9186"/>
                  <a:pt x="1171035" y="12646"/>
                  <a:pt x="1095153" y="0"/>
                </a:cubicBezTo>
                <a:cubicBezTo>
                  <a:pt x="1032033" y="1661"/>
                  <a:pt x="692667" y="3793"/>
                  <a:pt x="552893" y="21265"/>
                </a:cubicBezTo>
                <a:cubicBezTo>
                  <a:pt x="541772" y="22655"/>
                  <a:pt x="531808" y="28949"/>
                  <a:pt x="520995" y="31898"/>
                </a:cubicBezTo>
                <a:cubicBezTo>
                  <a:pt x="450461" y="51135"/>
                  <a:pt x="444770" y="51396"/>
                  <a:pt x="382772" y="63795"/>
                </a:cubicBezTo>
                <a:cubicBezTo>
                  <a:pt x="368595" y="70883"/>
                  <a:pt x="355083" y="79495"/>
                  <a:pt x="340242" y="85060"/>
                </a:cubicBezTo>
                <a:cubicBezTo>
                  <a:pt x="326559" y="90191"/>
                  <a:pt x="310399" y="88443"/>
                  <a:pt x="297711" y="95693"/>
                </a:cubicBezTo>
                <a:cubicBezTo>
                  <a:pt x="284656" y="103153"/>
                  <a:pt x="277365" y="117965"/>
                  <a:pt x="265814" y="127591"/>
                </a:cubicBezTo>
                <a:cubicBezTo>
                  <a:pt x="205554" y="177808"/>
                  <a:pt x="264166" y="118136"/>
                  <a:pt x="191386" y="170121"/>
                </a:cubicBezTo>
                <a:cubicBezTo>
                  <a:pt x="153011" y="197531"/>
                  <a:pt x="165654" y="200999"/>
                  <a:pt x="138223" y="233916"/>
                </a:cubicBezTo>
                <a:cubicBezTo>
                  <a:pt x="128597" y="245468"/>
                  <a:pt x="115951" y="254262"/>
                  <a:pt x="106325" y="265814"/>
                </a:cubicBezTo>
                <a:cubicBezTo>
                  <a:pt x="77061" y="300931"/>
                  <a:pt x="89792" y="298647"/>
                  <a:pt x="63795" y="340242"/>
                </a:cubicBezTo>
                <a:cubicBezTo>
                  <a:pt x="54403" y="355269"/>
                  <a:pt x="42530" y="368595"/>
                  <a:pt x="31898" y="382772"/>
                </a:cubicBezTo>
                <a:cubicBezTo>
                  <a:pt x="28354" y="393405"/>
                  <a:pt x="24214" y="403857"/>
                  <a:pt x="21265" y="414670"/>
                </a:cubicBezTo>
                <a:cubicBezTo>
                  <a:pt x="13575" y="442866"/>
                  <a:pt x="0" y="499730"/>
                  <a:pt x="0" y="499730"/>
                </a:cubicBezTo>
                <a:cubicBezTo>
                  <a:pt x="3544" y="552893"/>
                  <a:pt x="-344" y="607080"/>
                  <a:pt x="10632" y="659218"/>
                </a:cubicBezTo>
                <a:cubicBezTo>
                  <a:pt x="14283" y="676559"/>
                  <a:pt x="33138" y="686721"/>
                  <a:pt x="42530" y="701749"/>
                </a:cubicBezTo>
                <a:cubicBezTo>
                  <a:pt x="50930" y="715190"/>
                  <a:pt x="54285" y="731599"/>
                  <a:pt x="63795" y="744279"/>
                </a:cubicBezTo>
                <a:cubicBezTo>
                  <a:pt x="75824" y="760318"/>
                  <a:pt x="90923" y="773974"/>
                  <a:pt x="106325" y="786809"/>
                </a:cubicBezTo>
                <a:cubicBezTo>
                  <a:pt x="133552" y="809499"/>
                  <a:pt x="159686" y="834755"/>
                  <a:pt x="191386" y="850605"/>
                </a:cubicBezTo>
                <a:cubicBezTo>
                  <a:pt x="235956" y="872890"/>
                  <a:pt x="237299" y="875033"/>
                  <a:pt x="287079" y="893135"/>
                </a:cubicBezTo>
                <a:cubicBezTo>
                  <a:pt x="308145" y="900795"/>
                  <a:pt x="329808" y="906740"/>
                  <a:pt x="350874" y="914400"/>
                </a:cubicBezTo>
                <a:cubicBezTo>
                  <a:pt x="368811" y="920923"/>
                  <a:pt x="385756" y="930181"/>
                  <a:pt x="404037" y="935665"/>
                </a:cubicBezTo>
                <a:cubicBezTo>
                  <a:pt x="421347" y="940858"/>
                  <a:pt x="439558" y="942378"/>
                  <a:pt x="457200" y="946298"/>
                </a:cubicBezTo>
                <a:cubicBezTo>
                  <a:pt x="471465" y="949468"/>
                  <a:pt x="485553" y="953386"/>
                  <a:pt x="499730" y="956930"/>
                </a:cubicBezTo>
                <a:lnTo>
                  <a:pt x="935665" y="946298"/>
                </a:lnTo>
                <a:cubicBezTo>
                  <a:pt x="973916" y="944635"/>
                  <a:pt x="987747" y="934454"/>
                  <a:pt x="1020725" y="925032"/>
                </a:cubicBezTo>
                <a:cubicBezTo>
                  <a:pt x="1034776" y="921017"/>
                  <a:pt x="1049494" y="919315"/>
                  <a:pt x="1063256" y="914400"/>
                </a:cubicBezTo>
                <a:cubicBezTo>
                  <a:pt x="1419276" y="787252"/>
                  <a:pt x="998961" y="928742"/>
                  <a:pt x="1233377" y="850605"/>
                </a:cubicBezTo>
                <a:cubicBezTo>
                  <a:pt x="1298413" y="785566"/>
                  <a:pt x="1194189" y="885311"/>
                  <a:pt x="1297172" y="808074"/>
                </a:cubicBezTo>
                <a:cubicBezTo>
                  <a:pt x="1377899" y="747529"/>
                  <a:pt x="1303759" y="777524"/>
                  <a:pt x="1371600" y="754912"/>
                </a:cubicBezTo>
                <a:lnTo>
                  <a:pt x="1414130" y="691116"/>
                </a:lnTo>
                <a:cubicBezTo>
                  <a:pt x="1421218" y="680483"/>
                  <a:pt x="1431354" y="671341"/>
                  <a:pt x="1435395" y="659218"/>
                </a:cubicBezTo>
                <a:lnTo>
                  <a:pt x="1446028" y="627321"/>
                </a:lnTo>
                <a:cubicBezTo>
                  <a:pt x="1443104" y="606852"/>
                  <a:pt x="1433590" y="508559"/>
                  <a:pt x="1414130" y="489098"/>
                </a:cubicBezTo>
                <a:lnTo>
                  <a:pt x="1392865" y="467832"/>
                </a:lnTo>
                <a:cubicBezTo>
                  <a:pt x="1363812" y="380678"/>
                  <a:pt x="1414064" y="515578"/>
                  <a:pt x="1318437" y="372139"/>
                </a:cubicBezTo>
                <a:cubicBezTo>
                  <a:pt x="1290084" y="329609"/>
                  <a:pt x="1307804" y="347330"/>
                  <a:pt x="1265274" y="318977"/>
                </a:cubicBezTo>
                <a:cubicBezTo>
                  <a:pt x="1254642" y="301256"/>
                  <a:pt x="1246826" y="281505"/>
                  <a:pt x="1233377" y="265814"/>
                </a:cubicBezTo>
                <a:cubicBezTo>
                  <a:pt x="1225061" y="256112"/>
                  <a:pt x="1211878" y="251977"/>
                  <a:pt x="1201479" y="244549"/>
                </a:cubicBezTo>
                <a:cubicBezTo>
                  <a:pt x="1187059" y="234249"/>
                  <a:pt x="1171479" y="225182"/>
                  <a:pt x="1158949" y="212651"/>
                </a:cubicBezTo>
                <a:cubicBezTo>
                  <a:pt x="1149913" y="203615"/>
                  <a:pt x="1147501" y="188934"/>
                  <a:pt x="1137684" y="180753"/>
                </a:cubicBezTo>
                <a:cubicBezTo>
                  <a:pt x="1108682" y="156585"/>
                  <a:pt x="1086007" y="159984"/>
                  <a:pt x="1052623" y="148856"/>
                </a:cubicBezTo>
                <a:cubicBezTo>
                  <a:pt x="1034516" y="142821"/>
                  <a:pt x="1017567" y="133627"/>
                  <a:pt x="999460" y="127591"/>
                </a:cubicBezTo>
                <a:cubicBezTo>
                  <a:pt x="965607" y="116307"/>
                  <a:pt x="927688" y="112607"/>
                  <a:pt x="893135" y="106325"/>
                </a:cubicBezTo>
                <a:cubicBezTo>
                  <a:pt x="801943" y="89745"/>
                  <a:pt x="877945" y="100717"/>
                  <a:pt x="776177" y="85060"/>
                </a:cubicBezTo>
                <a:cubicBezTo>
                  <a:pt x="751407" y="81249"/>
                  <a:pt x="726746" y="76214"/>
                  <a:pt x="701749" y="74428"/>
                </a:cubicBezTo>
                <a:cubicBezTo>
                  <a:pt x="627426" y="69119"/>
                  <a:pt x="552893" y="67339"/>
                  <a:pt x="478465" y="63795"/>
                </a:cubicBezTo>
                <a:cubicBezTo>
                  <a:pt x="421758" y="67339"/>
                  <a:pt x="364880" y="68774"/>
                  <a:pt x="308344" y="74428"/>
                </a:cubicBezTo>
                <a:cubicBezTo>
                  <a:pt x="282769" y="76986"/>
                  <a:pt x="258333" y="88717"/>
                  <a:pt x="233916" y="95693"/>
                </a:cubicBezTo>
                <a:cubicBezTo>
                  <a:pt x="219865" y="99707"/>
                  <a:pt x="205437" y="102311"/>
                  <a:pt x="191386" y="106325"/>
                </a:cubicBezTo>
                <a:cubicBezTo>
                  <a:pt x="142262" y="120360"/>
                  <a:pt x="152807" y="121412"/>
                  <a:pt x="95693" y="159488"/>
                </a:cubicBezTo>
                <a:lnTo>
                  <a:pt x="63795" y="180753"/>
                </a:lnTo>
                <a:cubicBezTo>
                  <a:pt x="56707" y="191386"/>
                  <a:pt x="47564" y="200905"/>
                  <a:pt x="42530" y="212651"/>
                </a:cubicBezTo>
                <a:cubicBezTo>
                  <a:pt x="36774" y="226082"/>
                  <a:pt x="31898" y="255181"/>
                  <a:pt x="31898" y="255181"/>
                </a:cubicBezTo>
              </a:path>
            </a:pathLst>
          </a:cu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375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1165</TotalTime>
  <Words>1270</Words>
  <Application>Microsoft Office PowerPoint</Application>
  <PresentationFormat>Widescreen</PresentationFormat>
  <Paragraphs>72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</vt:lpstr>
      <vt:lpstr>Wingdings 2</vt:lpstr>
      <vt:lpstr>Quotable</vt:lpstr>
      <vt:lpstr>PowerPoint Presentation</vt:lpstr>
      <vt:lpstr>Overview</vt:lpstr>
      <vt:lpstr>2021-22 Assessment Workflow  </vt:lpstr>
      <vt:lpstr>Where is my assessment plan in AEFIS?</vt:lpstr>
      <vt:lpstr>How can I ensure my department is collecting the necessary assessment data each term? </vt:lpstr>
      <vt:lpstr>How do I access assessment results? </vt:lpstr>
      <vt:lpstr>How to I enter assessment reflection, action plans, &amp; closing the loop records?</vt:lpstr>
      <vt:lpstr>How to I enter assessment reflection, action plans, &amp; closing the loop records?</vt:lpstr>
      <vt:lpstr>How to I enter assessment reflection, action plans, &amp; closing the loop records?</vt:lpstr>
      <vt:lpstr>How to I enter assessment reflection, action plans, &amp; closing the loop records?</vt:lpstr>
      <vt:lpstr>What if I need help?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of Student Learning Reminders</dc:title>
  <dc:creator>Simcox, Kate</dc:creator>
  <cp:lastModifiedBy>Assessment of Student Learning - Graduate Assistant</cp:lastModifiedBy>
  <cp:revision>31</cp:revision>
  <cp:lastPrinted>2021-03-02T17:57:49Z</cp:lastPrinted>
  <dcterms:created xsi:type="dcterms:W3CDTF">2020-08-17T10:24:32Z</dcterms:created>
  <dcterms:modified xsi:type="dcterms:W3CDTF">2022-03-17T13:13:53Z</dcterms:modified>
</cp:coreProperties>
</file>