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33" r:id="rId1"/>
    <p:sldMasterId id="2147484150" r:id="rId2"/>
  </p:sldMasterIdLst>
  <p:notesMasterIdLst>
    <p:notesMasterId r:id="rId23"/>
  </p:notesMasterIdLst>
  <p:sldIdLst>
    <p:sldId id="375" r:id="rId3"/>
    <p:sldId id="377" r:id="rId4"/>
    <p:sldId id="376" r:id="rId5"/>
    <p:sldId id="374" r:id="rId6"/>
    <p:sldId id="364" r:id="rId7"/>
    <p:sldId id="379" r:id="rId8"/>
    <p:sldId id="256" r:id="rId9"/>
    <p:sldId id="260" r:id="rId10"/>
    <p:sldId id="517" r:id="rId11"/>
    <p:sldId id="385" r:id="rId12"/>
    <p:sldId id="261" r:id="rId13"/>
    <p:sldId id="386" r:id="rId14"/>
    <p:sldId id="258" r:id="rId15"/>
    <p:sldId id="384" r:id="rId16"/>
    <p:sldId id="370" r:id="rId17"/>
    <p:sldId id="371" r:id="rId18"/>
    <p:sldId id="387" r:id="rId19"/>
    <p:sldId id="373" r:id="rId20"/>
    <p:sldId id="372" r:id="rId21"/>
    <p:sldId id="378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FFC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01168-18D0-4082-B934-294B473E6FE2}" v="7" dt="2024-02-15T13:07:41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/>
    <p:restoredTop sz="92789"/>
  </p:normalViewPr>
  <p:slideViewPr>
    <p:cSldViewPr snapToGrid="0">
      <p:cViewPr varScale="1">
        <p:scale>
          <a:sx n="59" d="100"/>
          <a:sy n="59" d="100"/>
        </p:scale>
        <p:origin x="15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021DF30-0885-5F48-A220-6434900AE3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246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ACD3F-4130-415B-BDE5-8BA92024F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B96F-2D2F-4A58-9A97-0DB5A263FA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40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182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157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dirty="0"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45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ACD3F-4130-415B-BDE5-8BA92024FD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ACD3F-4130-415B-BDE5-8BA92024FD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ACD3F-4130-415B-BDE5-8BA92024FD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38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ACD3F-4130-415B-BDE5-8BA92024FD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6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03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21DF30-0885-5F48-A220-6434900AE3E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68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D7856B96-21AC-4A98-BBE4-2E7D4D28BEBC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dirty="0"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9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C4B51-2E5B-BDF7-0431-B23E9CF9F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97496-714F-AF77-BB96-D07C245C5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9F39A-DB03-2FBD-8FCF-C167F4F0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1599C-665C-05D7-02C8-7DCD213D5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1592D-2953-B98A-272E-1221B675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FB39E-131B-FC43-AB03-24937A85BA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47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A98E508-AAF7-8E44-B855-CA54CB0B61E3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7064C35-5510-6B43-AC17-8CE3DF79E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79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504DE31-399E-794E-86F4-C8E6BABE20A9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F5993B49-A2A2-1D43-AA64-1B23AFD91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75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4D1AB57-01E4-8442-9623-E876D778EC8B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65FFD8F2-25E0-2747-B40E-C6CB6873B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9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type="tx">
  <p:cSld name="Title + 1 column (leaf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◍"/>
              <a:defRPr sz="24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28" name="Shape 28" descr="File:Green leaf leaves.jp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18827" y="859451"/>
            <a:ext cx="2061927" cy="1124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04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275F345A-C9AD-E045-8DAD-6875B608648C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1D8019CE-DD9E-7148-8677-91B532562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80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AE316B24-7B02-F54C-98B1-059556422D12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844DC2E-54BA-AF48-B9B6-9BB5AC20AA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80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09DE086B-70BC-CD4A-955B-F356375DBD04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9BF0E710-BC47-E843-AA50-07E1BECC0A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47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27B317EC-192B-2B48-829A-E6681D665F3B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716BA23-EBCC-D843-B486-821875CF67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74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E54C749-4243-294C-AC28-5F1A5BBF8222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0EE3E918-19C3-8842-A7B6-25D87C042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9D4FAA55-50C8-FE4C-BC07-7380F9295D5F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F39D6058-2260-7C4E-B779-BB3C3F77F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217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4A72B66-05C4-9C4E-81E5-BA06CE4B2CED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094ACC8-16A9-0B4A-81DC-8C7AE94639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04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A1FE74D-13EC-724C-9208-21053F99EA5D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7339AD9-1899-784E-A328-2E18D402A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0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gular 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04800"/>
            <a:ext cx="716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Heading One Franklin Gothic Medium size 24</a:t>
            </a:r>
          </a:p>
          <a:p>
            <a:pPr lvl="1"/>
            <a:r>
              <a:rPr lang="en-US" altLang="en-US"/>
              <a:t>Bullet number two</a:t>
            </a:r>
          </a:p>
          <a:p>
            <a:pPr lvl="1"/>
            <a:r>
              <a:rPr lang="en-US" altLang="en-US"/>
              <a:t>Bullets are F. G. Medium Italic, size 24</a:t>
            </a:r>
          </a:p>
          <a:p>
            <a:pPr lvl="2"/>
            <a:r>
              <a:rPr lang="en-US" altLang="en-US"/>
              <a:t>Sub-bullets are 20-point F. G. Meduim Condensed</a:t>
            </a:r>
          </a:p>
          <a:p>
            <a:pPr lvl="3"/>
            <a:r>
              <a:rPr lang="en-US" altLang="en-US"/>
              <a:t>Franklin Gothic Medium Condensed size 20 Italic</a:t>
            </a:r>
          </a:p>
          <a:p>
            <a:pPr lvl="4"/>
            <a:r>
              <a:rPr lang="en-US" altLang="en-US"/>
              <a:t>Franklin Gothic Medium Condensed, 20-point</a:t>
            </a:r>
          </a:p>
          <a:p>
            <a:pPr lvl="0"/>
            <a:r>
              <a:rPr lang="en-US" altLang="en-US"/>
              <a:t>Heading Two Franklin Gothic Medium size 24</a:t>
            </a:r>
          </a:p>
          <a:p>
            <a:pPr lvl="1"/>
            <a:r>
              <a:rPr lang="en-US" altLang="en-US"/>
              <a:t>Bullet number two</a:t>
            </a:r>
          </a:p>
          <a:p>
            <a:pPr lvl="2"/>
            <a:r>
              <a:rPr lang="en-US" altLang="en-US"/>
              <a:t>Sub-bullets are size 20</a:t>
            </a:r>
          </a:p>
          <a:p>
            <a:pPr lvl="2"/>
            <a:r>
              <a:rPr lang="en-US" altLang="en-US"/>
              <a:t>Franklin Gothic Medium Condensed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60FB39E-131B-FC43-AB03-24937A85BA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4" r:id="rId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Demi" pitchFamily="34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Demi" pitchFamily="34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Demi" pitchFamily="34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Demi" pitchFamily="34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Dem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Dem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Dem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Medium Cond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i="1">
          <a:solidFill>
            <a:schemeClr val="tx1"/>
          </a:solidFill>
          <a:latin typeface="Franklin Gothic Medium Cond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Medium Cond" pitchFamily="34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Medium Cond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Medium Cond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Medium Cond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Medium Cond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35FC138-7C57-1440-89D0-A059BBBCD69E}" type="datetimeFigureOut">
              <a:rPr lang="en-US" altLang="en-US"/>
              <a:pPr>
                <a:defRPr/>
              </a:pPr>
              <a:t>2/15/2024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9D6B945-CDE3-534C-977D-434CE5FB3E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  <p:sldLayoutId id="21474859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4701" y="354738"/>
            <a:ext cx="8081159" cy="76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Student Research Opportunities </a:t>
            </a:r>
            <a:endParaRPr lang="en-US" sz="4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7350" y="2021176"/>
            <a:ext cx="7177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solidFill>
                  <a:srgbClr val="FFFFFF"/>
                </a:solidFill>
              </a:rPr>
              <a:t>School of Science, Engineering and Health</a:t>
            </a:r>
          </a:p>
        </p:txBody>
      </p:sp>
      <p:sp>
        <p:nvSpPr>
          <p:cNvPr id="6" name="Rectangle 5"/>
          <p:cNvSpPr/>
          <p:nvPr/>
        </p:nvSpPr>
        <p:spPr>
          <a:xfrm>
            <a:off x="956342" y="3667980"/>
            <a:ext cx="7177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FFFFFF"/>
                </a:solidFill>
              </a:rPr>
              <a:t>Roseann K. Sachs, Ph.D.</a:t>
            </a:r>
          </a:p>
          <a:p>
            <a:pPr algn="ctr" eaLnBrk="1" hangingPunct="1"/>
            <a:endParaRPr lang="en-US" altLang="en-US" sz="2800" dirty="0">
              <a:solidFill>
                <a:srgbClr val="FFFFFF"/>
              </a:solidFill>
            </a:endParaRPr>
          </a:p>
          <a:p>
            <a:pPr algn="ctr" eaLnBrk="1" hangingPunct="1"/>
            <a:r>
              <a:rPr lang="en-US" altLang="en-US" sz="2800" dirty="0">
                <a:solidFill>
                  <a:srgbClr val="FFFFFF"/>
                </a:solidFill>
              </a:rPr>
              <a:t>Department of Chemistry and Biochemistry</a:t>
            </a:r>
          </a:p>
        </p:txBody>
      </p:sp>
      <p:pic>
        <p:nvPicPr>
          <p:cNvPr id="7" name="Picture 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C6F957A-2DAC-F74D-9652-28C41516E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2" y="5902326"/>
            <a:ext cx="2569236" cy="6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9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4E6CCB64-4F9C-DD41-9085-A0106846EE57}"/>
              </a:ext>
            </a:extLst>
          </p:cNvPr>
          <p:cNvSpPr/>
          <p:nvPr/>
        </p:nvSpPr>
        <p:spPr>
          <a:xfrm>
            <a:off x="3371121" y="4289626"/>
            <a:ext cx="3555872" cy="135098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B7A9F7"/>
          </a:solidFill>
          <a:ln w="12701" cap="flat">
            <a:solidFill>
              <a:srgbClr val="5B9BD5"/>
            </a:solidFill>
            <a:prstDash val="solid"/>
            <a:miter/>
          </a:ln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algn="ctr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1" dirty="0">
                <a:solidFill>
                  <a:schemeClr val="bg1"/>
                </a:solidFill>
                <a:latin typeface="Calibri"/>
              </a:rPr>
              <a:t>Flax as a functional food to prevent chronic diseases</a:t>
            </a:r>
          </a:p>
          <a:p>
            <a:pPr marL="257175" indent="-257175" algn="ctr"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Flax variety trials in the field</a:t>
            </a:r>
          </a:p>
          <a:p>
            <a:pPr marL="257175" indent="-257175" algn="ctr">
              <a:buSzPct val="100000"/>
              <a:buFont typeface="Courier New" pitchFamily="49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Flax hybrids in the greenhouse</a:t>
            </a:r>
          </a:p>
        </p:txBody>
      </p:sp>
      <p:pic>
        <p:nvPicPr>
          <p:cNvPr id="13" name="Picture 1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BD5FF5E-81BA-C842-918B-FB5F8D373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50" y="5046540"/>
            <a:ext cx="1926927" cy="513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E3A0AE-F9E5-E119-F17C-E05F76151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95" y="1353882"/>
            <a:ext cx="2005098" cy="2673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62" y="1353882"/>
            <a:ext cx="2039816" cy="2673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9" y="1353882"/>
            <a:ext cx="3564618" cy="2673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13" l="0" r="95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9337" y="4488640"/>
            <a:ext cx="1073728" cy="1102192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2" b="98736" l="4241" r="89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9" y="3390975"/>
            <a:ext cx="1780310" cy="1734036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7138655" y="4417869"/>
            <a:ext cx="421159" cy="477982"/>
          </a:xfrm>
          <a:custGeom>
            <a:avLst/>
            <a:gdLst>
              <a:gd name="connsiteX0" fmla="*/ 11004 w 549591"/>
              <a:gd name="connsiteY0" fmla="*/ 581891 h 581891"/>
              <a:gd name="connsiteX1" fmla="*/ 11004 w 549591"/>
              <a:gd name="connsiteY1" fmla="*/ 581891 h 581891"/>
              <a:gd name="connsiteX2" fmla="*/ 57185 w 549591"/>
              <a:gd name="connsiteY2" fmla="*/ 517236 h 581891"/>
              <a:gd name="connsiteX3" fmla="*/ 112604 w 549591"/>
              <a:gd name="connsiteY3" fmla="*/ 498764 h 581891"/>
              <a:gd name="connsiteX4" fmla="*/ 140313 w 549591"/>
              <a:gd name="connsiteY4" fmla="*/ 480291 h 581891"/>
              <a:gd name="connsiteX5" fmla="*/ 158785 w 549591"/>
              <a:gd name="connsiteY5" fmla="*/ 452582 h 581891"/>
              <a:gd name="connsiteX6" fmla="*/ 186495 w 549591"/>
              <a:gd name="connsiteY6" fmla="*/ 443346 h 581891"/>
              <a:gd name="connsiteX7" fmla="*/ 195731 w 549591"/>
              <a:gd name="connsiteY7" fmla="*/ 415636 h 581891"/>
              <a:gd name="connsiteX8" fmla="*/ 214204 w 549591"/>
              <a:gd name="connsiteY8" fmla="*/ 341746 h 581891"/>
              <a:gd name="connsiteX9" fmla="*/ 232676 w 549591"/>
              <a:gd name="connsiteY9" fmla="*/ 314036 h 581891"/>
              <a:gd name="connsiteX10" fmla="*/ 260385 w 549591"/>
              <a:gd name="connsiteY10" fmla="*/ 304800 h 581891"/>
              <a:gd name="connsiteX11" fmla="*/ 288095 w 549591"/>
              <a:gd name="connsiteY11" fmla="*/ 286327 h 581891"/>
              <a:gd name="connsiteX12" fmla="*/ 343513 w 549591"/>
              <a:gd name="connsiteY12" fmla="*/ 267855 h 581891"/>
              <a:gd name="connsiteX13" fmla="*/ 371222 w 549591"/>
              <a:gd name="connsiteY13" fmla="*/ 249382 h 581891"/>
              <a:gd name="connsiteX14" fmla="*/ 389695 w 549591"/>
              <a:gd name="connsiteY14" fmla="*/ 221673 h 581891"/>
              <a:gd name="connsiteX15" fmla="*/ 445113 w 549591"/>
              <a:gd name="connsiteY15" fmla="*/ 212436 h 581891"/>
              <a:gd name="connsiteX16" fmla="*/ 500531 w 549591"/>
              <a:gd name="connsiteY16" fmla="*/ 193964 h 581891"/>
              <a:gd name="connsiteX17" fmla="*/ 519004 w 549591"/>
              <a:gd name="connsiteY17" fmla="*/ 166255 h 581891"/>
              <a:gd name="connsiteX18" fmla="*/ 546713 w 549591"/>
              <a:gd name="connsiteY18" fmla="*/ 147782 h 581891"/>
              <a:gd name="connsiteX19" fmla="*/ 500531 w 549591"/>
              <a:gd name="connsiteY19" fmla="*/ 73891 h 581891"/>
              <a:gd name="connsiteX20" fmla="*/ 417404 w 549591"/>
              <a:gd name="connsiteY20" fmla="*/ 9236 h 581891"/>
              <a:gd name="connsiteX21" fmla="*/ 371222 w 549591"/>
              <a:gd name="connsiteY21" fmla="*/ 27709 h 581891"/>
              <a:gd name="connsiteX22" fmla="*/ 343513 w 549591"/>
              <a:gd name="connsiteY22" fmla="*/ 36946 h 581891"/>
              <a:gd name="connsiteX23" fmla="*/ 325040 w 549591"/>
              <a:gd name="connsiteY23" fmla="*/ 0 h 581891"/>
              <a:gd name="connsiteX24" fmla="*/ 241913 w 549591"/>
              <a:gd name="connsiteY24" fmla="*/ 27709 h 581891"/>
              <a:gd name="connsiteX25" fmla="*/ 214204 w 549591"/>
              <a:gd name="connsiteY25" fmla="*/ 36946 h 581891"/>
              <a:gd name="connsiteX26" fmla="*/ 57185 w 549591"/>
              <a:gd name="connsiteY26" fmla="*/ 46182 h 581891"/>
              <a:gd name="connsiteX27" fmla="*/ 29476 w 549591"/>
              <a:gd name="connsiteY27" fmla="*/ 73891 h 581891"/>
              <a:gd name="connsiteX28" fmla="*/ 1767 w 549591"/>
              <a:gd name="connsiteY28" fmla="*/ 92364 h 581891"/>
              <a:gd name="connsiteX29" fmla="*/ 11004 w 549591"/>
              <a:gd name="connsiteY29" fmla="*/ 249382 h 581891"/>
              <a:gd name="connsiteX30" fmla="*/ 29476 w 549591"/>
              <a:gd name="connsiteY30" fmla="*/ 323273 h 581891"/>
              <a:gd name="connsiteX31" fmla="*/ 38713 w 549591"/>
              <a:gd name="connsiteY31" fmla="*/ 378691 h 581891"/>
              <a:gd name="connsiteX32" fmla="*/ 11004 w 549591"/>
              <a:gd name="connsiteY3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49591" h="581891">
                <a:moveTo>
                  <a:pt x="11004" y="581891"/>
                </a:moveTo>
                <a:lnTo>
                  <a:pt x="11004" y="581891"/>
                </a:lnTo>
                <a:cubicBezTo>
                  <a:pt x="26398" y="560339"/>
                  <a:pt x="36687" y="534007"/>
                  <a:pt x="57185" y="517236"/>
                </a:cubicBezTo>
                <a:cubicBezTo>
                  <a:pt x="72256" y="504906"/>
                  <a:pt x="112604" y="498764"/>
                  <a:pt x="112604" y="498764"/>
                </a:cubicBezTo>
                <a:cubicBezTo>
                  <a:pt x="121840" y="492606"/>
                  <a:pt x="132464" y="488141"/>
                  <a:pt x="140313" y="480291"/>
                </a:cubicBezTo>
                <a:cubicBezTo>
                  <a:pt x="148162" y="472442"/>
                  <a:pt x="150117" y="459516"/>
                  <a:pt x="158785" y="452582"/>
                </a:cubicBezTo>
                <a:cubicBezTo>
                  <a:pt x="166388" y="446500"/>
                  <a:pt x="177258" y="446425"/>
                  <a:pt x="186495" y="443346"/>
                </a:cubicBezTo>
                <a:cubicBezTo>
                  <a:pt x="189574" y="434109"/>
                  <a:pt x="193370" y="425082"/>
                  <a:pt x="195731" y="415636"/>
                </a:cubicBezTo>
                <a:cubicBezTo>
                  <a:pt x="201003" y="394549"/>
                  <a:pt x="203645" y="362864"/>
                  <a:pt x="214204" y="341746"/>
                </a:cubicBezTo>
                <a:cubicBezTo>
                  <a:pt x="219168" y="331817"/>
                  <a:pt x="224008" y="320971"/>
                  <a:pt x="232676" y="314036"/>
                </a:cubicBezTo>
                <a:cubicBezTo>
                  <a:pt x="240278" y="307954"/>
                  <a:pt x="251149" y="307879"/>
                  <a:pt x="260385" y="304800"/>
                </a:cubicBezTo>
                <a:cubicBezTo>
                  <a:pt x="269622" y="298642"/>
                  <a:pt x="277951" y="290835"/>
                  <a:pt x="288095" y="286327"/>
                </a:cubicBezTo>
                <a:cubicBezTo>
                  <a:pt x="305889" y="278419"/>
                  <a:pt x="343513" y="267855"/>
                  <a:pt x="343513" y="267855"/>
                </a:cubicBezTo>
                <a:cubicBezTo>
                  <a:pt x="352749" y="261697"/>
                  <a:pt x="363373" y="257231"/>
                  <a:pt x="371222" y="249382"/>
                </a:cubicBezTo>
                <a:cubicBezTo>
                  <a:pt x="379071" y="241533"/>
                  <a:pt x="379766" y="226637"/>
                  <a:pt x="389695" y="221673"/>
                </a:cubicBezTo>
                <a:cubicBezTo>
                  <a:pt x="406445" y="213298"/>
                  <a:pt x="426945" y="216978"/>
                  <a:pt x="445113" y="212436"/>
                </a:cubicBezTo>
                <a:cubicBezTo>
                  <a:pt x="464003" y="207713"/>
                  <a:pt x="500531" y="193964"/>
                  <a:pt x="500531" y="193964"/>
                </a:cubicBezTo>
                <a:cubicBezTo>
                  <a:pt x="506689" y="184728"/>
                  <a:pt x="511155" y="174104"/>
                  <a:pt x="519004" y="166255"/>
                </a:cubicBezTo>
                <a:cubicBezTo>
                  <a:pt x="526853" y="158406"/>
                  <a:pt x="543664" y="158456"/>
                  <a:pt x="546713" y="147782"/>
                </a:cubicBezTo>
                <a:cubicBezTo>
                  <a:pt x="559853" y="101789"/>
                  <a:pt x="525132" y="96032"/>
                  <a:pt x="500531" y="73891"/>
                </a:cubicBezTo>
                <a:cubicBezTo>
                  <a:pt x="427234" y="7923"/>
                  <a:pt x="473994" y="28101"/>
                  <a:pt x="417404" y="9236"/>
                </a:cubicBezTo>
                <a:cubicBezTo>
                  <a:pt x="402010" y="15394"/>
                  <a:pt x="386746" y="21887"/>
                  <a:pt x="371222" y="27709"/>
                </a:cubicBezTo>
                <a:cubicBezTo>
                  <a:pt x="362106" y="31128"/>
                  <a:pt x="351862" y="41955"/>
                  <a:pt x="343513" y="36946"/>
                </a:cubicBezTo>
                <a:cubicBezTo>
                  <a:pt x="331706" y="29862"/>
                  <a:pt x="331198" y="12315"/>
                  <a:pt x="325040" y="0"/>
                </a:cubicBezTo>
                <a:lnTo>
                  <a:pt x="241913" y="27709"/>
                </a:lnTo>
                <a:cubicBezTo>
                  <a:pt x="232677" y="30788"/>
                  <a:pt x="223923" y="36374"/>
                  <a:pt x="214204" y="36946"/>
                </a:cubicBezTo>
                <a:lnTo>
                  <a:pt x="57185" y="46182"/>
                </a:lnTo>
                <a:cubicBezTo>
                  <a:pt x="47949" y="55418"/>
                  <a:pt x="39511" y="65529"/>
                  <a:pt x="29476" y="73891"/>
                </a:cubicBezTo>
                <a:cubicBezTo>
                  <a:pt x="20948" y="80998"/>
                  <a:pt x="2929" y="81324"/>
                  <a:pt x="1767" y="92364"/>
                </a:cubicBezTo>
                <a:cubicBezTo>
                  <a:pt x="-3721" y="144506"/>
                  <a:pt x="4757" y="197326"/>
                  <a:pt x="11004" y="249382"/>
                </a:cubicBezTo>
                <a:cubicBezTo>
                  <a:pt x="14029" y="274589"/>
                  <a:pt x="25302" y="298230"/>
                  <a:pt x="29476" y="323273"/>
                </a:cubicBezTo>
                <a:lnTo>
                  <a:pt x="38713" y="378691"/>
                </a:lnTo>
                <a:cubicBezTo>
                  <a:pt x="29092" y="532619"/>
                  <a:pt x="15622" y="548024"/>
                  <a:pt x="11004" y="5818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17047" y="4656859"/>
            <a:ext cx="235808" cy="14201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F172C-D2A6-52D2-DEC5-980EA7B3A0E5}"/>
              </a:ext>
            </a:extLst>
          </p:cNvPr>
          <p:cNvSpPr txBox="1"/>
          <p:nvPr/>
        </p:nvSpPr>
        <p:spPr>
          <a:xfrm>
            <a:off x="2562951" y="4012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Flax in Pennsylvania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E8FDB-D1A1-07FD-EC63-177DC6711B74}"/>
              </a:ext>
            </a:extLst>
          </p:cNvPr>
          <p:cNvSpPr txBox="1"/>
          <p:nvPr/>
        </p:nvSpPr>
        <p:spPr>
          <a:xfrm>
            <a:off x="172563" y="6328205"/>
            <a:ext cx="25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Janet </a:t>
            </a:r>
            <a:r>
              <a:rPr lang="en-US" dirty="0" err="1"/>
              <a:t>Matanguihan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D4A4-F1B7-48DE-B2E4-B2F0C89B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0411" y="126528"/>
            <a:ext cx="7886700" cy="704748"/>
          </a:xfrm>
        </p:spPr>
        <p:txBody>
          <a:bodyPr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Aquaponics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6B064-B998-4AB4-98D5-00371567D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37848" y="940207"/>
            <a:ext cx="2530667" cy="28146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Optimization of aerobic fish waste digester for nitrate; fulvic acids</a:t>
            </a:r>
          </a:p>
          <a:p>
            <a:r>
              <a:rPr lang="en-US" dirty="0"/>
              <a:t>Optimal fruit set</a:t>
            </a:r>
          </a:p>
          <a:p>
            <a:r>
              <a:rPr lang="en-US" dirty="0"/>
              <a:t>Wide variety of plants</a:t>
            </a:r>
          </a:p>
        </p:txBody>
      </p:sp>
      <p:pic>
        <p:nvPicPr>
          <p:cNvPr id="6" name="Picture 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8BC8D16A-3FC9-8B45-84C7-5425CF990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15" y="6131935"/>
            <a:ext cx="1926927" cy="513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25D62-C409-4125-8108-6344C43F5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75" y="947131"/>
            <a:ext cx="4125244" cy="2297462"/>
          </a:xfrm>
          <a:prstGeom prst="rect">
            <a:avLst/>
          </a:prstGeom>
        </p:spPr>
      </p:pic>
      <p:pic>
        <p:nvPicPr>
          <p:cNvPr id="9" name="Picture 4" descr="https://lh3.googleusercontent.com/r4iLlJEUTPqLZb9mqNRPkaCm4fvI404uKGjN0lqotCtCK8owmhoJppidsq2fOt3gWPKF9a-A-TSMDaTwii5t8_be7m4cQ644O6YwBRuty1XZyd6UEzriccH1qGHNZfnpiIOuL5b4k3Zbse8Z2chiw-XT3MdWxRW2t6SR95tYQCz38RlALO8nIzAwh3_9PFF5k0fEsoS3Oou8_lV_VsG3_b4fKNedmO6hAXqLKJGf2trAk4EgBiqtPaJ8Uf2V4KGOIK09sgx5wL8YErpbuHaK4vxzA6YGP_SkpWUaYKjfrPT_fX84-S4VIwnEfYJ9e0rz48QB9XB8B8UoBUmWYy55LvEQL5_M5L7pPiyy8cxoOgAnbDkkpyfCoYdT2CsHBgdEvaPq9sIar-WiUTMz6U8DGAZshMjcoxgcZdgRrmBd7Zh7sqTnR1lhFzlXcavF4LJL0Y2ZiD1imEq9h7U-joUFmentuXKZ3CBTuhTX4l2z2QND_EpY-63otGuK7oq1aj6ONPAj70I11pI-vjdtZaRYgHSJzJR7Ot9dlw1H36AJUBN_3lWnTfHRzSdM98X0UqWp4egSy9GLKesfcpIrbkM_8a-H7wOVTuGP82XYcunPF7gbHDD8dvzqgWJEt92pvXPSlx4GT8RUyBl37KdYK2m-26l4RT7y2ZvC6eW0elI8BRo2FYTDSJgwqzTKZEWrsNR8XNYUV4tknpj0CeLNlZqC7HnY2g=w433-h576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90" y="3631130"/>
            <a:ext cx="2049443" cy="273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350" y="170923"/>
            <a:ext cx="2941892" cy="196126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22D693-0A13-0C68-F93F-61B6976C5F6F}"/>
              </a:ext>
            </a:extLst>
          </p:cNvPr>
          <p:cNvSpPr txBox="1">
            <a:spLocks/>
          </p:cNvSpPr>
          <p:nvPr/>
        </p:nvSpPr>
        <p:spPr bwMode="auto">
          <a:xfrm>
            <a:off x="2076023" y="31340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Native Plant Propagation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4AD7B-1209-839A-E318-58D1FE61A6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347" y="4020801"/>
            <a:ext cx="2807898" cy="2089749"/>
          </a:xfrm>
          <a:prstGeom prst="rect">
            <a:avLst/>
          </a:prstGeom>
        </p:spPr>
      </p:pic>
      <p:pic>
        <p:nvPicPr>
          <p:cNvPr id="12" name="Picture 7" descr="DSCN1844.jpg">
            <a:extLst>
              <a:ext uri="{FF2B5EF4-FFF2-40B4-BE49-F238E27FC236}">
                <a16:creationId xmlns:a16="http://schemas.microsoft.com/office/drawing/2014/main" id="{F7F91497-C068-DEC9-F070-9A20D8032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56" y="4128216"/>
            <a:ext cx="2001533" cy="247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F4528B-9976-FB8F-3DBB-AA9BF7A1873F}"/>
              </a:ext>
            </a:extLst>
          </p:cNvPr>
          <p:cNvSpPr txBox="1"/>
          <p:nvPr/>
        </p:nvSpPr>
        <p:spPr>
          <a:xfrm>
            <a:off x="164464" y="6406056"/>
            <a:ext cx="272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David Foster, Biology</a:t>
            </a:r>
          </a:p>
        </p:txBody>
      </p:sp>
    </p:spTree>
    <p:extLst>
      <p:ext uri="{BB962C8B-B14F-4D97-AF65-F5344CB8AC3E}">
        <p14:creationId xmlns:p14="http://schemas.microsoft.com/office/powerpoint/2010/main" val="3345679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323819" y="257678"/>
            <a:ext cx="8327571" cy="6842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Nanomaterials as Electrocatalysts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733778C9-4A8E-F94E-BFC9-8D471E896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81" y="6009669"/>
            <a:ext cx="2569236" cy="684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49203B-A9A6-32D3-810C-95291C9BB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41" y="910264"/>
            <a:ext cx="5456715" cy="2118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CF9D4D-B00D-EA8C-15C2-FF6FE7BCDB34}"/>
              </a:ext>
            </a:extLst>
          </p:cNvPr>
          <p:cNvSpPr txBox="1"/>
          <p:nvPr/>
        </p:nvSpPr>
        <p:spPr>
          <a:xfrm>
            <a:off x="3178628" y="3167221"/>
            <a:ext cx="62321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Single Atom Catalysts as Enzymatic Mimics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9CE37F-6B82-D52A-6406-79DDE84CC6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9" y="3167221"/>
            <a:ext cx="2754801" cy="28524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7880035-EB0D-04B1-199F-4B84CA19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22" y="4194542"/>
            <a:ext cx="2507755" cy="249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DF7E6-750C-49D2-7482-4B044C2F5A9C}"/>
              </a:ext>
            </a:extLst>
          </p:cNvPr>
          <p:cNvSpPr txBox="1"/>
          <p:nvPr/>
        </p:nvSpPr>
        <p:spPr>
          <a:xfrm>
            <a:off x="172563" y="6328205"/>
            <a:ext cx="305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Seth Burkert, Chemistry</a:t>
            </a:r>
          </a:p>
        </p:txBody>
      </p:sp>
    </p:spTree>
    <p:extLst>
      <p:ext uri="{BB962C8B-B14F-4D97-AF65-F5344CB8AC3E}">
        <p14:creationId xmlns:p14="http://schemas.microsoft.com/office/powerpoint/2010/main" val="70018438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4DE5-1376-4F00-ABD4-3EC70CC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545"/>
            <a:ext cx="8229600" cy="114300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Design and Synthesis of Inhibitors of Protein Phosphatases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0F81F-933C-425D-99F0-B97BC37AC9F5}"/>
              </a:ext>
            </a:extLst>
          </p:cNvPr>
          <p:cNvSpPr txBox="1"/>
          <p:nvPr/>
        </p:nvSpPr>
        <p:spPr>
          <a:xfrm>
            <a:off x="106681" y="1369035"/>
            <a:ext cx="6606539" cy="245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Protein Tyrosine Phosphatase 1B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Overexpression results in a variety of 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medical conditions such as type 2 diabetes and obesity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Inhibitor can decrease this activity</a:t>
            </a:r>
          </a:p>
        </p:txBody>
      </p:sp>
      <p:pic>
        <p:nvPicPr>
          <p:cNvPr id="8" name="Picture 7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EEEA62F-F5DD-5C44-94DF-40D2820DB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71" y="5899093"/>
            <a:ext cx="2569236" cy="684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DD2A05-0E52-5A24-0172-D9384662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6604777" y="1557199"/>
            <a:ext cx="2262594" cy="3162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2FA8DF-D592-9509-FC79-0CB9818A1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3825220"/>
            <a:ext cx="5715000" cy="2576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5DE7B-69E6-F1EC-DCC9-AFCABF2520FC}"/>
              </a:ext>
            </a:extLst>
          </p:cNvPr>
          <p:cNvSpPr txBox="1"/>
          <p:nvPr/>
        </p:nvSpPr>
        <p:spPr>
          <a:xfrm>
            <a:off x="106681" y="6402199"/>
            <a:ext cx="296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Anne Reeve, Chemistry</a:t>
            </a:r>
          </a:p>
        </p:txBody>
      </p:sp>
    </p:spTree>
    <p:extLst>
      <p:ext uri="{BB962C8B-B14F-4D97-AF65-F5344CB8AC3E}">
        <p14:creationId xmlns:p14="http://schemas.microsoft.com/office/powerpoint/2010/main" val="38026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1CD64CEA-EC78-E84E-B3B5-9F384B2E49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7358" y="494499"/>
            <a:ext cx="5956108" cy="667191"/>
          </a:xfrm>
        </p:spPr>
        <p:txBody>
          <a:bodyPr anchorCtr="1"/>
          <a:lstStyle/>
          <a:p>
            <a:pPr lvl="0" algn="ctr"/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Glial Biology and Development</a:t>
            </a:r>
          </a:p>
        </p:txBody>
      </p:sp>
      <p:pic>
        <p:nvPicPr>
          <p:cNvPr id="4" name="Graphic 8" descr="Fish">
            <a:extLst>
              <a:ext uri="{FF2B5EF4-FFF2-40B4-BE49-F238E27FC236}">
                <a16:creationId xmlns:a16="http://schemas.microsoft.com/office/drawing/2014/main" id="{6DBE838C-7BEB-394A-ACC4-0C1AA5337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59" y="1620261"/>
            <a:ext cx="685800" cy="6858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phic 10" descr="Fish">
            <a:extLst>
              <a:ext uri="{FF2B5EF4-FFF2-40B4-BE49-F238E27FC236}">
                <a16:creationId xmlns:a16="http://schemas.microsoft.com/office/drawing/2014/main" id="{B4FD7F78-9F26-8445-8F28-95D49BA73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22" y="1797143"/>
            <a:ext cx="685800" cy="685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300C38FA-CCA0-A040-B445-7E47A5E1F0C2}"/>
              </a:ext>
            </a:extLst>
          </p:cNvPr>
          <p:cNvSpPr/>
          <p:nvPr/>
        </p:nvSpPr>
        <p:spPr>
          <a:xfrm>
            <a:off x="6725412" y="2315205"/>
            <a:ext cx="1953606" cy="181922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0BAD2"/>
          </a:solidFill>
          <a:ln w="6345" cap="flat">
            <a:solidFill>
              <a:srgbClr val="5B9BD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Research models: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75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Zebrafish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Cell Culture</a:t>
            </a:r>
          </a:p>
        </p:txBody>
      </p:sp>
      <p:pic>
        <p:nvPicPr>
          <p:cNvPr id="7" name="Graphic 11" descr="Fish">
            <a:extLst>
              <a:ext uri="{FF2B5EF4-FFF2-40B4-BE49-F238E27FC236}">
                <a16:creationId xmlns:a16="http://schemas.microsoft.com/office/drawing/2014/main" id="{46D45CBD-DADF-2F4C-9FFE-3700A28D1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25" y="2065254"/>
            <a:ext cx="685800" cy="685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4E6CCB64-4F9C-DD41-9085-A0106846EE57}"/>
              </a:ext>
            </a:extLst>
          </p:cNvPr>
          <p:cNvSpPr/>
          <p:nvPr/>
        </p:nvSpPr>
        <p:spPr>
          <a:xfrm>
            <a:off x="3694606" y="4442767"/>
            <a:ext cx="5010482" cy="114979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5B9BD5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Oligodendrocyte development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Cell signaling pathways that promote remyelination after injury</a:t>
            </a:r>
          </a:p>
        </p:txBody>
      </p:sp>
      <p:pic>
        <p:nvPicPr>
          <p:cNvPr id="11" name="Picture 12" descr="A person in a lab coat&#10;&#10;Description automatically generated with medium confidence">
            <a:extLst>
              <a:ext uri="{FF2B5EF4-FFF2-40B4-BE49-F238E27FC236}">
                <a16:creationId xmlns:a16="http://schemas.microsoft.com/office/drawing/2014/main" id="{391CF91B-9767-0F41-883C-0F428AAC3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2827" y="3267710"/>
            <a:ext cx="2595085" cy="30083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BD5FF5E-81BA-C842-918B-FB5F8D37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95" y="6094255"/>
            <a:ext cx="2569236" cy="68426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65A884F-0791-BC4D-9F59-94BE5710F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617" y="404714"/>
            <a:ext cx="4551943" cy="26070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C128EC-6EEB-CBF4-40E4-C167D65F03C5}"/>
              </a:ext>
            </a:extLst>
          </p:cNvPr>
          <p:cNvSpPr txBox="1"/>
          <p:nvPr/>
        </p:nvSpPr>
        <p:spPr>
          <a:xfrm>
            <a:off x="202733" y="6385985"/>
            <a:ext cx="35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Jennifer Ness-Myers, Biology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0" y="377415"/>
            <a:ext cx="7481647" cy="16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Synthesis and Characterization of </a:t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Minerals and Analogs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733778C9-4A8E-F94E-BFC9-8D471E896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81" y="6009669"/>
            <a:ext cx="2569236" cy="6842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A4B848-9F00-745A-1568-B27A78F80911}"/>
              </a:ext>
            </a:extLst>
          </p:cNvPr>
          <p:cNvGrpSpPr/>
          <p:nvPr/>
        </p:nvGrpSpPr>
        <p:grpSpPr>
          <a:xfrm>
            <a:off x="6381781" y="1028079"/>
            <a:ext cx="2438400" cy="2209800"/>
            <a:chOff x="4495800" y="4419600"/>
            <a:chExt cx="2286000" cy="2136577"/>
          </a:xfrm>
        </p:grpSpPr>
        <p:pic>
          <p:nvPicPr>
            <p:cNvPr id="5" name="Picture 4" descr="Picture 002.jpg">
              <a:extLst>
                <a:ext uri="{FF2B5EF4-FFF2-40B4-BE49-F238E27FC236}">
                  <a16:creationId xmlns:a16="http://schemas.microsoft.com/office/drawing/2014/main" id="{0634F8DE-30A1-1866-5A6A-2E292FF89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95800" y="4419600"/>
              <a:ext cx="2286000" cy="188183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A4FD52-2DB4-C447-B798-B51C235C16F3}"/>
                </a:ext>
              </a:extLst>
            </p:cNvPr>
            <p:cNvSpPr txBox="1"/>
            <p:nvPr/>
          </p:nvSpPr>
          <p:spPr>
            <a:xfrm>
              <a:off x="4876800" y="6248400"/>
              <a:ext cx="1517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aramond" pitchFamily="18" charset="0"/>
                </a:rPr>
                <a:t>Double-jet Reactor</a:t>
              </a: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2A0BEE90-38EC-8AAA-F2B7-32BD90250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224" y="1830286"/>
            <a:ext cx="1676400" cy="172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601C0A-94E1-A1AE-4475-61C3863362DF}"/>
              </a:ext>
            </a:extLst>
          </p:cNvPr>
          <p:cNvSpPr txBox="1"/>
          <p:nvPr/>
        </p:nvSpPr>
        <p:spPr>
          <a:xfrm>
            <a:off x="488625" y="4648165"/>
            <a:ext cx="40853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Glow-Discharge Plasma as a Synthetic Method for Inorganic Materials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1" descr="Plasma Chamber 2">
            <a:extLst>
              <a:ext uri="{FF2B5EF4-FFF2-40B4-BE49-F238E27FC236}">
                <a16:creationId xmlns:a16="http://schemas.microsoft.com/office/drawing/2014/main" id="{ED4E103E-18EA-C3B3-B20A-767F01CF4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32" y="1631872"/>
            <a:ext cx="1676400" cy="2893688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A2EF4BF-1140-86B1-E9F5-251A9B812602}"/>
              </a:ext>
            </a:extLst>
          </p:cNvPr>
          <p:cNvGrpSpPr/>
          <p:nvPr/>
        </p:nvGrpSpPr>
        <p:grpSpPr>
          <a:xfrm>
            <a:off x="5032160" y="3879191"/>
            <a:ext cx="3918857" cy="1973376"/>
            <a:chOff x="685800" y="3200400"/>
            <a:chExt cx="4953000" cy="2569654"/>
          </a:xfrm>
        </p:grpSpPr>
        <p:pic>
          <p:nvPicPr>
            <p:cNvPr id="13" name="Picture 20" descr="GDPAS070815-1">
              <a:extLst>
                <a:ext uri="{FF2B5EF4-FFF2-40B4-BE49-F238E27FC236}">
                  <a16:creationId xmlns:a16="http://schemas.microsoft.com/office/drawing/2014/main" id="{F688E755-E6B1-6EA9-A049-62435C3E3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200400"/>
              <a:ext cx="4953000" cy="256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757">
              <a:extLst>
                <a:ext uri="{FF2B5EF4-FFF2-40B4-BE49-F238E27FC236}">
                  <a16:creationId xmlns:a16="http://schemas.microsoft.com/office/drawing/2014/main" id="{C64862A5-DBF3-0248-A0E2-30590C86F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977" y="3280702"/>
              <a:ext cx="2842415" cy="1595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E3403D-BE74-A795-CFEF-C34EB46FFC9A}"/>
              </a:ext>
            </a:extLst>
          </p:cNvPr>
          <p:cNvSpPr txBox="1"/>
          <p:nvPr/>
        </p:nvSpPr>
        <p:spPr>
          <a:xfrm>
            <a:off x="200302" y="6328191"/>
            <a:ext cx="35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Richard Schaeffer, Chemistry</a:t>
            </a:r>
          </a:p>
        </p:txBody>
      </p:sp>
    </p:spTree>
    <p:extLst>
      <p:ext uri="{BB962C8B-B14F-4D97-AF65-F5344CB8AC3E}">
        <p14:creationId xmlns:p14="http://schemas.microsoft.com/office/powerpoint/2010/main" val="143762704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927893" y="335665"/>
            <a:ext cx="7481647" cy="16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36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</a:rPr>
              <a:t>Vacuum deposition of thin films and their characterization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0" name="Picture 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7A4D8E9-3C62-674F-B69E-9D8111BEF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7" y="5966351"/>
            <a:ext cx="2569236" cy="684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83B93-B877-8F99-23D9-E8216C4669B0}"/>
              </a:ext>
            </a:extLst>
          </p:cNvPr>
          <p:cNvSpPr txBox="1"/>
          <p:nvPr/>
        </p:nvSpPr>
        <p:spPr>
          <a:xfrm>
            <a:off x="254767" y="6281288"/>
            <a:ext cx="30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</a:t>
            </a:r>
            <a:r>
              <a:rPr lang="en-US" dirty="0" err="1"/>
              <a:t>Niklas</a:t>
            </a:r>
            <a:r>
              <a:rPr lang="en-US" dirty="0"/>
              <a:t> </a:t>
            </a:r>
            <a:r>
              <a:rPr lang="en-US" dirty="0" err="1"/>
              <a:t>Hellgren</a:t>
            </a:r>
            <a:r>
              <a:rPr lang="en-US" dirty="0"/>
              <a:t>, Physics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8AD92-98EA-94C8-AA91-F861DEE3D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1" y="1589314"/>
            <a:ext cx="2417447" cy="2906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B74DE-81C1-4631-8036-24F336116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7" y="1589314"/>
            <a:ext cx="2520648" cy="217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4B7BAF-B2C0-5210-AC26-6405272928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54" y="3914806"/>
            <a:ext cx="2620541" cy="1963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9B5E77-191D-1866-0ED9-C9BDACD73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47" y="1796339"/>
            <a:ext cx="3122996" cy="217714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E4F7EE5-F789-659F-D4D6-7A64C95F0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85" y="4111544"/>
            <a:ext cx="3216758" cy="205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74824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1" y="1776889"/>
            <a:ext cx="5646737" cy="4517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278" y="1556783"/>
            <a:ext cx="29082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dirty="0"/>
              <a:t>What is the nature of the Dark Matter?  What particle is it? </a:t>
            </a:r>
          </a:p>
          <a:p>
            <a:r>
              <a:rPr lang="en-US" dirty="0"/>
              <a:t>Two experiments at Messiah University: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URIDA experiment                         (dark photon search)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SNIPE-HUNT experiment </a:t>
            </a:r>
          </a:p>
          <a:p>
            <a:r>
              <a:rPr lang="en-US" dirty="0"/>
              <a:t>     (</a:t>
            </a:r>
            <a:r>
              <a:rPr lang="en-US" dirty="0" err="1"/>
              <a:t>axion</a:t>
            </a:r>
            <a:r>
              <a:rPr lang="en-US" dirty="0"/>
              <a:t> search)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2.  What processes in the universe drive the highest energy cosmic and gamma rays?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E56CB-4E3B-3068-8AE1-0519EE7CBCDB}"/>
              </a:ext>
            </a:extLst>
          </p:cNvPr>
          <p:cNvSpPr txBox="1"/>
          <p:nvPr/>
        </p:nvSpPr>
        <p:spPr>
          <a:xfrm>
            <a:off x="1398815" y="484999"/>
            <a:ext cx="6779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3600" dirty="0" err="1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</a:rPr>
              <a:t>Astroparticle</a:t>
            </a:r>
            <a:r>
              <a:rPr lang="en-US" sz="36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</a:rPr>
              <a:t> Physics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0B99D-CCF1-264B-1833-80A38398E680}"/>
              </a:ext>
            </a:extLst>
          </p:cNvPr>
          <p:cNvSpPr txBox="1"/>
          <p:nvPr/>
        </p:nvSpPr>
        <p:spPr>
          <a:xfrm>
            <a:off x="149587" y="6404703"/>
            <a:ext cx="314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</a:t>
            </a:r>
            <a:r>
              <a:rPr lang="en-US" dirty="0" err="1"/>
              <a:t>Abaz</a:t>
            </a:r>
            <a:r>
              <a:rPr lang="en-US" dirty="0"/>
              <a:t> </a:t>
            </a:r>
            <a:r>
              <a:rPr lang="en-US" dirty="0" err="1"/>
              <a:t>Kryemadhi</a:t>
            </a:r>
            <a:r>
              <a:rPr lang="en-US" dirty="0"/>
              <a:t>, Physics</a:t>
            </a:r>
          </a:p>
        </p:txBody>
      </p:sp>
    </p:spTree>
    <p:extLst>
      <p:ext uri="{BB962C8B-B14F-4D97-AF65-F5344CB8AC3E}">
        <p14:creationId xmlns:p14="http://schemas.microsoft.com/office/powerpoint/2010/main" val="217356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927893" y="335665"/>
            <a:ext cx="7481647" cy="16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36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</a:rPr>
              <a:t>Nutrition and athletic performance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" y="1017868"/>
            <a:ext cx="3163762" cy="1837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26" y="4360301"/>
            <a:ext cx="6070934" cy="1507338"/>
          </a:xfrm>
          <a:prstGeom prst="rect">
            <a:avLst/>
          </a:prstGeom>
        </p:spPr>
      </p:pic>
      <p:pic>
        <p:nvPicPr>
          <p:cNvPr id="8" name="Picture 7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B030F0A-3B8A-824E-BF7B-0E9E865817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81" y="6009669"/>
            <a:ext cx="2569236" cy="684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A7F9C9-6908-66F6-26B0-7D4FB8A6F630}"/>
              </a:ext>
            </a:extLst>
          </p:cNvPr>
          <p:cNvSpPr txBox="1"/>
          <p:nvPr/>
        </p:nvSpPr>
        <p:spPr>
          <a:xfrm>
            <a:off x="170852" y="6285148"/>
            <a:ext cx="397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H. Scott Kieffer, Exercise Science</a:t>
            </a:r>
          </a:p>
        </p:txBody>
      </p:sp>
      <p:pic>
        <p:nvPicPr>
          <p:cNvPr id="6" name="Picture 4" descr="SciELO - Brasil - Suitability of the muscle O&lt;sub&gt;2&lt;/sub&gt; resaturation  parameters most used for assessing reactive hyperemia: a near-infrared  spectroscopy study Suitability of the muscle O&lt;sub&gt;2&lt;/sub&gt; resaturation  parameters most used for assessing">
            <a:extLst>
              <a:ext uri="{FF2B5EF4-FFF2-40B4-BE49-F238E27FC236}">
                <a16:creationId xmlns:a16="http://schemas.microsoft.com/office/drawing/2014/main" id="{50C7EED5-9A63-3299-0FE5-C176D3826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09" y="1027889"/>
            <a:ext cx="3273108" cy="20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Does Exercise Change our Brains? - True North Wellness">
            <a:extLst>
              <a:ext uri="{FF2B5EF4-FFF2-40B4-BE49-F238E27FC236}">
                <a16:creationId xmlns:a16="http://schemas.microsoft.com/office/drawing/2014/main" id="{73F2A442-5E2E-E36B-CF96-4B56A64D1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11495" r="51302" b="11453"/>
          <a:stretch/>
        </p:blipFill>
        <p:spPr bwMode="auto">
          <a:xfrm>
            <a:off x="2929321" y="2380830"/>
            <a:ext cx="3285358" cy="18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7053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927893" y="335665"/>
            <a:ext cx="7481647" cy="16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36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</a:rPr>
              <a:t>Research Presentations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0" name="Picture 9" descr="Camera pictures 8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570" y="1169514"/>
            <a:ext cx="3827521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F63FD1A-F672-ED43-A1E1-91FA6239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9" y="3817235"/>
            <a:ext cx="3606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D834DA0-F3C8-8543-80BB-728E9225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9" y="932595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41050D2-B5CF-2C4C-862F-9CB98863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5503" y="136122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ABBD0E4-7A01-0D4C-AF70-F94B00BB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90" y="3897403"/>
            <a:ext cx="3392488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2097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4076" y="1705720"/>
            <a:ext cx="79624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Biological Sciences 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Chemistry and Biochemistry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Computing, Mathematics and Physics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Health, Nutrition and Exercise Science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Engineering</a:t>
            </a: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Nursing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04700" y="271405"/>
            <a:ext cx="8081159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Six Academic Departments 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within SEH</a:t>
            </a:r>
            <a:endParaRPr lang="en-US" sz="3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6419" y="4758130"/>
            <a:ext cx="8081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Faculty of these departments routinely engage in research projects/programs that are </a:t>
            </a:r>
            <a:r>
              <a:rPr lang="en-US" altLang="en-US" sz="2400" i="1" dirty="0">
                <a:solidFill>
                  <a:srgbClr val="FFFFFF"/>
                </a:solidFill>
              </a:rPr>
              <a:t>intended</a:t>
            </a:r>
            <a:r>
              <a:rPr lang="en-US" altLang="en-US" sz="2400" dirty="0">
                <a:solidFill>
                  <a:srgbClr val="FFFFFF"/>
                </a:solidFill>
              </a:rPr>
              <a:t> to involve student collaborators.  </a:t>
            </a:r>
          </a:p>
        </p:txBody>
      </p:sp>
      <p:pic>
        <p:nvPicPr>
          <p:cNvPr id="6" name="Picture 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55D45A21-AF5E-4845-AD7E-CA46944BC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45" y="5902326"/>
            <a:ext cx="2569236" cy="6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43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6046F3-0225-5A42-82BF-56FC46CE2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68" y="117878"/>
            <a:ext cx="3714749" cy="278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7" y="302984"/>
            <a:ext cx="3325813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SC06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3" y="3856491"/>
            <a:ext cx="312737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78C80458-631D-2E4D-BFC3-DE9EC0562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81" y="6009669"/>
            <a:ext cx="2569236" cy="684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F8E697-073D-AB42-B3B7-01B959CEE0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58" y="3452944"/>
            <a:ext cx="3127375" cy="2345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489EBA-14FA-8748-9CFA-10556E17F9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57" y="2051278"/>
            <a:ext cx="3360961" cy="2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9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4701" y="1642577"/>
            <a:ext cx="79624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Experience </a:t>
            </a:r>
            <a:r>
              <a:rPr lang="en-US" altLang="en-US" sz="2800" b="1" i="1" dirty="0">
                <a:solidFill>
                  <a:srgbClr val="FFFFFF"/>
                </a:solidFill>
              </a:rPr>
              <a:t>how</a:t>
            </a:r>
            <a:r>
              <a:rPr lang="en-US" altLang="en-US" sz="2800" dirty="0">
                <a:solidFill>
                  <a:srgbClr val="FFFFFF"/>
                </a:solidFill>
              </a:rPr>
              <a:t> science is done.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Develop critical thinking, planning, reflection, technical skills and patience.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Integrate material across disciplines to solve problems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Discern potential career paths 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Student-faculty collaborations provide material for strong letters of recommendation (graduate school, medical school, or employment)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4701" y="144673"/>
            <a:ext cx="8081159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Research in the Natural and Physical Sciences at Messiah University</a:t>
            </a:r>
            <a:endParaRPr lang="en-US" sz="3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A90111E9-F483-F047-9BB8-2DF167625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6" y="5826372"/>
            <a:ext cx="2569236" cy="6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4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825" y="2030256"/>
            <a:ext cx="796240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8FFFC"/>
                </a:solidFill>
              </a:rPr>
              <a:t>Academic year credit for individual projects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8FFFC"/>
                </a:solidFill>
              </a:rPr>
              <a:t>College honors projects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8FFFC"/>
                </a:solidFill>
              </a:rPr>
              <a:t>Paid, on campus opportunities in the summer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altLang="en-US" sz="2800" dirty="0">
                <a:solidFill>
                  <a:srgbClr val="F8FFFC"/>
                </a:solidFill>
              </a:rPr>
              <a:t>Advising and letters of recommendation for students seeking to pursue research at major research universities over the summer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23454" y="342862"/>
            <a:ext cx="7701149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Research as Part of the Curriculum at Messiah University</a:t>
            </a:r>
            <a:endParaRPr lang="en-US" sz="3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" name="Picture 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4AF892D-0CC7-674A-BC32-9C0CBF7BE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40" y="5830869"/>
            <a:ext cx="2569236" cy="6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4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876125" y="4627076"/>
            <a:ext cx="307225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405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Transport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004" y="4000930"/>
            <a:ext cx="224484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Catalysis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88355" y="5173586"/>
            <a:ext cx="555199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Hydrogen Production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783307" y="1923327"/>
            <a:ext cx="1981061" cy="1714500"/>
            <a:chOff x="606976" y="1099849"/>
            <a:chExt cx="4226261" cy="36576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76" y="1099849"/>
              <a:ext cx="4226261" cy="36576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21121">
              <a:off x="2265285" y="2456755"/>
              <a:ext cx="909643" cy="109728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019711" y="606992"/>
            <a:ext cx="7293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ea typeface="Arial" charset="0"/>
                <a:cs typeface="Arial" charset="0"/>
              </a:rPr>
              <a:t>Designed </a:t>
            </a:r>
            <a:r>
              <a:rPr lang="en-US" sz="3600" dirty="0" err="1">
                <a:ea typeface="Arial" charset="0"/>
                <a:cs typeface="Arial" charset="0"/>
              </a:rPr>
              <a:t>Heme</a:t>
            </a:r>
            <a:r>
              <a:rPr lang="en-US" sz="3600" dirty="0">
                <a:ea typeface="Arial" charset="0"/>
                <a:cs typeface="Arial" charset="0"/>
              </a:rPr>
              <a:t> </a:t>
            </a:r>
            <a:r>
              <a:rPr lang="en-US" sz="3600" i="1" dirty="0">
                <a:ea typeface="Arial" charset="0"/>
                <a:cs typeface="Arial" charset="0"/>
              </a:rPr>
              <a:t>c </a:t>
            </a:r>
            <a:r>
              <a:rPr lang="en-US" sz="3600" dirty="0">
                <a:ea typeface="Arial" charset="0"/>
                <a:cs typeface="Arial" charset="0"/>
              </a:rPr>
              <a:t>Binding Proteins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94" y="1864542"/>
            <a:ext cx="1425385" cy="171940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368225" y="2324958"/>
            <a:ext cx="8805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12313" y="2321550"/>
            <a:ext cx="89915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9" y="1634305"/>
            <a:ext cx="2648976" cy="2292545"/>
          </a:xfrm>
          <a:prstGeom prst="rect">
            <a:avLst/>
          </a:prstGeom>
        </p:spPr>
      </p:pic>
      <p:pic>
        <p:nvPicPr>
          <p:cNvPr id="17" name="Picture 1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0A004A1-7388-1E45-BC60-9E14949A6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70" y="5908873"/>
            <a:ext cx="2569236" cy="684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DCFAF0-25D3-B311-7218-BF15755CFC66}"/>
              </a:ext>
            </a:extLst>
          </p:cNvPr>
          <p:cNvSpPr txBox="1"/>
          <p:nvPr/>
        </p:nvSpPr>
        <p:spPr>
          <a:xfrm>
            <a:off x="237905" y="6303048"/>
            <a:ext cx="395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Jesse </a:t>
            </a:r>
            <a:r>
              <a:rPr lang="en-US" dirty="0" err="1"/>
              <a:t>Kleingardner</a:t>
            </a:r>
            <a:r>
              <a:rPr lang="en-US" dirty="0"/>
              <a:t>, Biochemistry</a:t>
            </a:r>
          </a:p>
        </p:txBody>
      </p:sp>
    </p:spTree>
    <p:extLst>
      <p:ext uri="{BB962C8B-B14F-4D97-AF65-F5344CB8AC3E}">
        <p14:creationId xmlns:p14="http://schemas.microsoft.com/office/powerpoint/2010/main" val="99383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Designing plants to remediate heavy metals from soil</a:t>
            </a:r>
            <a:endParaRPr dirty="0"/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5" y="2152600"/>
            <a:ext cx="7581900" cy="37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5A2C44A3-5F32-314A-B6FA-3B59D508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81" y="6009669"/>
            <a:ext cx="2569236" cy="684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3CE93A-3087-AFFE-4BAB-42CF80C6A6DD}"/>
              </a:ext>
            </a:extLst>
          </p:cNvPr>
          <p:cNvSpPr txBox="1"/>
          <p:nvPr/>
        </p:nvSpPr>
        <p:spPr>
          <a:xfrm>
            <a:off x="286960" y="6167137"/>
            <a:ext cx="274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Michael Shin, Biology</a:t>
            </a:r>
          </a:p>
        </p:txBody>
      </p:sp>
    </p:spTree>
    <p:extLst>
      <p:ext uri="{BB962C8B-B14F-4D97-AF65-F5344CB8AC3E}">
        <p14:creationId xmlns:p14="http://schemas.microsoft.com/office/powerpoint/2010/main" val="9916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AC10-E18E-394B-9296-5D5386BB4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95" y="591556"/>
            <a:ext cx="7772400" cy="1470025"/>
          </a:xfrm>
        </p:spPr>
        <p:txBody>
          <a:bodyPr/>
          <a:lstStyle/>
          <a:p>
            <a:r>
              <a:rPr lang="en-US" dirty="0" err="1"/>
              <a:t>Ecocatalysis</a:t>
            </a:r>
            <a:r>
              <a:rPr lang="en-US" dirty="0"/>
              <a:t> Using Heavy Metals Recovered by Phytoremediation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3185EF-09FD-8643-9AC1-AD7D71841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70" y="2061581"/>
            <a:ext cx="5894871" cy="2524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0DF834-58FC-D743-ABC2-71EB098CB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47" y="4876347"/>
            <a:ext cx="5336516" cy="1179651"/>
          </a:xfrm>
          <a:prstGeom prst="rect">
            <a:avLst/>
          </a:prstGeom>
        </p:spPr>
      </p:pic>
      <p:pic>
        <p:nvPicPr>
          <p:cNvPr id="6" name="Picture 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69FFAB1-4591-AE48-8BB2-81DD159C9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95" y="6094255"/>
            <a:ext cx="2569236" cy="684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43F1E-3F10-473B-599E-529EE7A77438}"/>
              </a:ext>
            </a:extLst>
          </p:cNvPr>
          <p:cNvSpPr txBox="1"/>
          <p:nvPr/>
        </p:nvSpPr>
        <p:spPr>
          <a:xfrm>
            <a:off x="168269" y="6346372"/>
            <a:ext cx="36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Roseann K. Sachs, Chemistry</a:t>
            </a:r>
          </a:p>
        </p:txBody>
      </p:sp>
    </p:spTree>
    <p:extLst>
      <p:ext uri="{BB962C8B-B14F-4D97-AF65-F5344CB8AC3E}">
        <p14:creationId xmlns:p14="http://schemas.microsoft.com/office/powerpoint/2010/main" val="3021446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8CEB-5271-4C55-8A27-1739B4CCE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285" y="329954"/>
            <a:ext cx="9428258" cy="46248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+mn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T cells: </a:t>
            </a:r>
            <a:r>
              <a:rPr lang="en-US" sz="2800" b="1" dirty="0">
                <a:latin typeface="+mn-lt"/>
              </a:rPr>
              <a:t>“Tumor Cell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en-US" sz="2800" b="1" dirty="0">
                <a:latin typeface="+mn-lt"/>
              </a:rPr>
              <a:t>” to fight pancreatic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C7DEF-03B1-474A-A414-D8D836CDD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89" y="2839362"/>
            <a:ext cx="2649352" cy="2120333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Weakly immunogenic epitope target from pancreatic cancer engineered into highly immunogenic oncoprotein (</a:t>
            </a:r>
            <a:r>
              <a:rPr lang="en-US" sz="1800" b="1" dirty="0"/>
              <a:t>SV40 T ag</a:t>
            </a:r>
            <a:r>
              <a:rPr lang="en-US" sz="1800" dirty="0"/>
              <a:t>)</a:t>
            </a:r>
          </a:p>
          <a:p>
            <a:pPr algn="ctr"/>
            <a:r>
              <a:rPr lang="en-US" sz="1800" dirty="0"/>
              <a:t>Tumors absent or very small in vaccine group!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D5666-3C58-2B45-BC74-1195B966B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67" y="845936"/>
            <a:ext cx="2323506" cy="21843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36" y="1700836"/>
            <a:ext cx="4329213" cy="6123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21911" y="845936"/>
            <a:ext cx="393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Control or engineered SV40 T antigen protein genes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9" y="4922129"/>
            <a:ext cx="4031477" cy="13247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24963" y="2032735"/>
            <a:ext cx="182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Inserted target epitope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015446" y="2173750"/>
            <a:ext cx="223788" cy="721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38949" y="1624001"/>
            <a:ext cx="1014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WT-19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73703" y="1837823"/>
            <a:ext cx="47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4A-1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5" y="3167100"/>
            <a:ext cx="2027751" cy="1487803"/>
          </a:xfrm>
          <a:prstGeom prst="rect">
            <a:avLst/>
          </a:prstGeom>
        </p:spPr>
      </p:pic>
      <p:pic>
        <p:nvPicPr>
          <p:cNvPr id="7" name="Picture 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B1E8E60-E118-81F9-0C6B-2023D6BEC2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67" y="6012064"/>
            <a:ext cx="2569236" cy="684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0C15FD-6BB8-5320-E01B-200BB572A046}"/>
              </a:ext>
            </a:extLst>
          </p:cNvPr>
          <p:cNvSpPr txBox="1"/>
          <p:nvPr/>
        </p:nvSpPr>
        <p:spPr>
          <a:xfrm>
            <a:off x="367105" y="6372587"/>
            <a:ext cx="25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Larry </a:t>
            </a:r>
            <a:r>
              <a:rPr lang="en-US" dirty="0" err="1"/>
              <a:t>Mylin</a:t>
            </a:r>
            <a:r>
              <a:rPr lang="en-US" dirty="0"/>
              <a:t>, Biology</a:t>
            </a:r>
          </a:p>
        </p:txBody>
      </p:sp>
    </p:spTree>
    <p:extLst>
      <p:ext uri="{BB962C8B-B14F-4D97-AF65-F5344CB8AC3E}">
        <p14:creationId xmlns:p14="http://schemas.microsoft.com/office/powerpoint/2010/main" val="3741448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5379397" y="4896186"/>
            <a:ext cx="2529860" cy="415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chemeClr val="accent2"/>
                </a:solidFill>
                <a:latin typeface="Arial" panose="020B0604020202020204" pitchFamily="34" charset="0"/>
              </a:rPr>
              <a:t>Pancreatic Cancer</a:t>
            </a:r>
          </a:p>
        </p:txBody>
      </p:sp>
      <p:sp>
        <p:nvSpPr>
          <p:cNvPr id="8200" name="AutoShape 19"/>
          <p:cNvSpPr>
            <a:spLocks noChangeAspect="1" noChangeArrowheads="1" noTextEdit="1"/>
          </p:cNvSpPr>
          <p:nvPr/>
        </p:nvSpPr>
        <p:spPr bwMode="auto">
          <a:xfrm>
            <a:off x="519182" y="3729665"/>
            <a:ext cx="1680164" cy="165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Text Box 32"/>
          <p:cNvSpPr txBox="1">
            <a:spLocks noChangeArrowheads="1"/>
          </p:cNvSpPr>
          <p:nvPr/>
        </p:nvSpPr>
        <p:spPr bwMode="auto">
          <a:xfrm>
            <a:off x="965723" y="5057692"/>
            <a:ext cx="2380780" cy="415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chemeClr val="accent2"/>
                </a:solidFill>
                <a:latin typeface="Arial" panose="020B0604020202020204" pitchFamily="34" charset="0"/>
              </a:rPr>
              <a:t>Normal Pancreas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0F4439-43F9-75C5-86ED-C9D1893D18E7}"/>
              </a:ext>
            </a:extLst>
          </p:cNvPr>
          <p:cNvSpPr txBox="1"/>
          <p:nvPr/>
        </p:nvSpPr>
        <p:spPr>
          <a:xfrm>
            <a:off x="4641949" y="5297841"/>
            <a:ext cx="41114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50"/>
              </a:spcBef>
              <a:buClr>
                <a:srgbClr val="CC00FF"/>
              </a:buClr>
            </a:pPr>
            <a:r>
              <a:rPr lang="en-US" sz="1650" dirty="0">
                <a:solidFill>
                  <a:srgbClr val="3333CC"/>
                </a:solidFill>
                <a:cs typeface="Arial" panose="020B0604020202020204" pitchFamily="34" charset="0"/>
              </a:rPr>
              <a:t>Fibrous “scar tissue” collapses </a:t>
            </a:r>
            <a:r>
              <a:rPr lang="en-US" sz="16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of the blood vessels &amp; </a:t>
            </a:r>
            <a:r>
              <a:rPr lang="en-US" sz="165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chemotherapy</a:t>
            </a:r>
            <a:r>
              <a:rPr lang="en-US" sz="165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9" name="Shape 124">
            <a:extLst>
              <a:ext uri="{FF2B5EF4-FFF2-40B4-BE49-F238E27FC236}">
                <a16:creationId xmlns:a16="http://schemas.microsoft.com/office/drawing/2014/main" id="{588FADA5-7CB4-8A6F-F29D-1FA10A7BDCE2}"/>
              </a:ext>
            </a:extLst>
          </p:cNvPr>
          <p:cNvSpPr txBox="1">
            <a:spLocks/>
          </p:cNvSpPr>
          <p:nvPr/>
        </p:nvSpPr>
        <p:spPr>
          <a:xfrm>
            <a:off x="268603" y="347565"/>
            <a:ext cx="8746692" cy="787156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t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SzPct val="25000"/>
              <a:buNone/>
            </a:pPr>
            <a:r>
              <a:rPr lang="en-US" sz="3600" kern="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</a:rPr>
              <a:t>How hormone signaling drives </a:t>
            </a:r>
          </a:p>
          <a:p>
            <a:pPr marL="0" indent="0" algn="ctr">
              <a:spcBef>
                <a:spcPts val="0"/>
              </a:spcBef>
              <a:buSzPct val="25000"/>
              <a:buNone/>
            </a:pPr>
            <a:r>
              <a:rPr lang="en-US" sz="3600" kern="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</a:rPr>
              <a:t>Pancreatic Cancer Aggressiveness</a:t>
            </a:r>
            <a:endParaRPr lang="en-US" sz="3600" kern="0" dirty="0">
              <a:solidFill>
                <a:schemeClr val="dk1"/>
              </a:solidFill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0B42901-E54D-8ACA-C712-0360BA139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0" y="2110204"/>
            <a:ext cx="3077223" cy="285774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A325DDB-33FD-98B5-50D3-88AB31CAB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92" y="1944451"/>
            <a:ext cx="5130229" cy="2912617"/>
          </a:xfrm>
          <a:prstGeom prst="rect">
            <a:avLst/>
          </a:prstGeom>
        </p:spPr>
      </p:pic>
      <p:pic>
        <p:nvPicPr>
          <p:cNvPr id="2" name="Picture 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2A036AB1-7884-FAB6-91CC-7E9AB2F9CD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" y="6088264"/>
            <a:ext cx="2569236" cy="684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8504EF-089E-F2ED-9615-B21EAB3A4F30}"/>
              </a:ext>
            </a:extLst>
          </p:cNvPr>
          <p:cNvSpPr txBox="1"/>
          <p:nvPr/>
        </p:nvSpPr>
        <p:spPr>
          <a:xfrm>
            <a:off x="6049448" y="6299660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John Harms, Biology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ranklin Gothic Demi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912F383F8D4F419090DA22768E5C91" ma:contentTypeVersion="18" ma:contentTypeDescription="Create a new document." ma:contentTypeScope="" ma:versionID="e0746ce2ddf7100d5868c27ecc740b95">
  <xsd:schema xmlns:xsd="http://www.w3.org/2001/XMLSchema" xmlns:xs="http://www.w3.org/2001/XMLSchema" xmlns:p="http://schemas.microsoft.com/office/2006/metadata/properties" xmlns:ns2="6ab4d8ab-6dda-47a1-a673-bf94148a3983" xmlns:ns3="ed900e9a-c692-4fa7-bc3f-e2d34da1e57a" targetNamespace="http://schemas.microsoft.com/office/2006/metadata/properties" ma:root="true" ma:fieldsID="247f4e7d7fe1433eed32b951f4138e0c" ns2:_="" ns3:_="">
    <xsd:import namespace="6ab4d8ab-6dda-47a1-a673-bf94148a3983"/>
    <xsd:import namespace="ed900e9a-c692-4fa7-bc3f-e2d34da1e5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4d8ab-6dda-47a1-a673-bf94148a3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9702d35-6faf-45c3-965d-4feb06a5d0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00e9a-c692-4fa7-bc3f-e2d34da1e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3ab0eb2-c275-4775-9ebf-820db0ccfee9}" ma:internalName="TaxCatchAll" ma:showField="CatchAllData" ma:web="ed900e9a-c692-4fa7-bc3f-e2d34da1e5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900e9a-c692-4fa7-bc3f-e2d34da1e57a" xsi:nil="true"/>
    <lcf76f155ced4ddcb4097134ff3c332f xmlns="6ab4d8ab-6dda-47a1-a673-bf94148a398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53F921-8C82-4697-A24C-248467B7D0E9}"/>
</file>

<file path=customXml/itemProps2.xml><?xml version="1.0" encoding="utf-8"?>
<ds:datastoreItem xmlns:ds="http://schemas.openxmlformats.org/officeDocument/2006/customXml" ds:itemID="{BD4D0378-C7F4-40EF-86F8-8C42F096267A}"/>
</file>

<file path=customXml/itemProps3.xml><?xml version="1.0" encoding="utf-8"?>
<ds:datastoreItem xmlns:ds="http://schemas.openxmlformats.org/officeDocument/2006/customXml" ds:itemID="{082ECE75-C0B0-4D80-8259-CBE4337AFCB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Office PowerPoint</Application>
  <PresentationFormat>On-screen Show (4:3)</PresentationFormat>
  <Paragraphs>109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Calibri</vt:lpstr>
      <vt:lpstr>Courier New</vt:lpstr>
      <vt:lpstr>Franklin Gothic Demi</vt:lpstr>
      <vt:lpstr>Franklin Gothic Medium</vt:lpstr>
      <vt:lpstr>Franklin Gothic Medium Cond</vt:lpstr>
      <vt:lpstr>Garamond</vt:lpstr>
      <vt:lpstr>Times New Roman</vt:lpstr>
      <vt:lpstr>2_Default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Designing plants to remediate heavy metals from soil</vt:lpstr>
      <vt:lpstr>Ecocatalysis Using Heavy Metals Recovered by Phytoremediation</vt:lpstr>
      <vt:lpstr> T cells: “Tumor Cell Vaccine” to fight pancreatic cancer</vt:lpstr>
      <vt:lpstr>PowerPoint Presentation</vt:lpstr>
      <vt:lpstr>PowerPoint Presentation</vt:lpstr>
      <vt:lpstr>Aquaponics</vt:lpstr>
      <vt:lpstr>PowerPoint Presentation</vt:lpstr>
      <vt:lpstr>Design and Synthesis of Inhibitors of Protein Phosphatases</vt:lpstr>
      <vt:lpstr>Glial Biology and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2024-02-15T13:07:41Z</dcterms:created>
  <dcterms:modified xsi:type="dcterms:W3CDTF">2024-02-15T13:07:51Z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0x010100D8912F383F8D4F419090DA22768E5C91</vt:lpwstr>
  </property>
</Properties>
</file>