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9" r:id="rId4"/>
    <p:sldId id="260" r:id="rId5"/>
    <p:sldId id="261" r:id="rId6"/>
    <p:sldId id="262" r:id="rId7"/>
    <p:sldId id="263" r:id="rId8"/>
    <p:sldId id="264" r:id="rId9"/>
    <p:sldId id="265" r:id="rId10"/>
    <p:sldId id="266" r:id="rId11"/>
    <p:sldId id="267" r:id="rId12"/>
    <p:sldId id="268" r:id="rId13"/>
    <p:sldId id="272" r:id="rId14"/>
    <p:sldId id="273" r:id="rId15"/>
    <p:sldId id="274" r:id="rId16"/>
    <p:sldId id="275" r:id="rId17"/>
    <p:sldId id="276" r:id="rId18"/>
    <p:sldId id="270"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7BA1CA-920A-3A42-AD80-EF81E180C62B}" type="datetimeFigureOut">
              <a:rPr lang="en-US" smtClean="0"/>
              <a:t>11/17/14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2126582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7BA1CA-920A-3A42-AD80-EF81E180C62B}" type="datetimeFigureOut">
              <a:rPr lang="en-US" smtClean="0"/>
              <a:t>11/17/14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270512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7BA1CA-920A-3A42-AD80-EF81E180C62B}" type="datetimeFigureOut">
              <a:rPr lang="en-US" smtClean="0"/>
              <a:t>11/17/14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471279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7BA1CA-920A-3A42-AD80-EF81E180C62B}" type="datetimeFigureOut">
              <a:rPr lang="en-US" smtClean="0"/>
              <a:t>11/17/14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3378358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7BA1CA-920A-3A42-AD80-EF81E180C62B}" type="datetimeFigureOut">
              <a:rPr lang="en-US" smtClean="0"/>
              <a:t>11/17/14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27964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7BA1CA-920A-3A42-AD80-EF81E180C62B}" type="datetimeFigureOut">
              <a:rPr lang="en-US" smtClean="0"/>
              <a:t>11/17/14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382214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7BA1CA-920A-3A42-AD80-EF81E180C62B}" type="datetimeFigureOut">
              <a:rPr lang="en-US" smtClean="0"/>
              <a:t>11/17/14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1049821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7BA1CA-920A-3A42-AD80-EF81E180C62B}" type="datetimeFigureOut">
              <a:rPr lang="en-US" smtClean="0"/>
              <a:t>11/17/14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2952680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BA1CA-920A-3A42-AD80-EF81E180C62B}" type="datetimeFigureOut">
              <a:rPr lang="en-US" smtClean="0"/>
              <a:t>11/17/14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157341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7BA1CA-920A-3A42-AD80-EF81E180C62B}" type="datetimeFigureOut">
              <a:rPr lang="en-US" smtClean="0"/>
              <a:t>11/17/14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3705953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7BA1CA-920A-3A42-AD80-EF81E180C62B}" type="datetimeFigureOut">
              <a:rPr lang="en-US" smtClean="0"/>
              <a:t>11/17/14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2ECB5-5B9C-6A40-B68C-FF5A742E2DF6}" type="slidenum">
              <a:rPr lang="en-US" smtClean="0"/>
              <a:t>‹#›</a:t>
            </a:fld>
            <a:endParaRPr lang="en-US"/>
          </a:p>
        </p:txBody>
      </p:sp>
    </p:spTree>
    <p:extLst>
      <p:ext uri="{BB962C8B-B14F-4D97-AF65-F5344CB8AC3E}">
        <p14:creationId xmlns:p14="http://schemas.microsoft.com/office/powerpoint/2010/main" val="37666994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BA1CA-920A-3A42-AD80-EF81E180C62B}" type="datetimeFigureOut">
              <a:rPr lang="en-US" smtClean="0"/>
              <a:t>11/17/14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2ECB5-5B9C-6A40-B68C-FF5A742E2DF6}" type="slidenum">
              <a:rPr lang="en-US" smtClean="0"/>
              <a:t>‹#›</a:t>
            </a:fld>
            <a:endParaRPr lang="en-US"/>
          </a:p>
        </p:txBody>
      </p:sp>
    </p:spTree>
    <p:extLst>
      <p:ext uri="{BB962C8B-B14F-4D97-AF65-F5344CB8AC3E}">
        <p14:creationId xmlns:p14="http://schemas.microsoft.com/office/powerpoint/2010/main" val="207584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 Id="rId3"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adutraining.messiah.edu/jadu" TargetMode="External"/><Relationship Id="rId3" Type="http://schemas.openxmlformats.org/officeDocument/2006/relationships/hyperlink" Target="http://www.messiah.edu/ja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Jadu</a:t>
            </a:r>
            <a:r>
              <a:rPr lang="en-US" dirty="0" smtClean="0"/>
              <a:t> </a:t>
            </a:r>
            <a:r>
              <a:rPr lang="en-US" dirty="0" err="1" smtClean="0"/>
              <a:t>XForms</a:t>
            </a:r>
            <a:endParaRPr lang="en-US" dirty="0"/>
          </a:p>
        </p:txBody>
      </p:sp>
      <p:sp>
        <p:nvSpPr>
          <p:cNvPr id="3" name="Subtitle 2"/>
          <p:cNvSpPr>
            <a:spLocks noGrp="1"/>
          </p:cNvSpPr>
          <p:nvPr>
            <p:ph type="subTitle" idx="1"/>
          </p:nvPr>
        </p:nvSpPr>
        <p:spPr>
          <a:xfrm>
            <a:off x="1371600" y="3357008"/>
            <a:ext cx="6400800" cy="1752600"/>
          </a:xfrm>
        </p:spPr>
        <p:txBody>
          <a:bodyPr/>
          <a:lstStyle/>
          <a:p>
            <a:r>
              <a:rPr lang="en-US" dirty="0" smtClean="0"/>
              <a:t>Training session</a:t>
            </a:r>
            <a:endParaRPr lang="en-US" dirty="0"/>
          </a:p>
        </p:txBody>
      </p:sp>
    </p:spTree>
    <p:extLst>
      <p:ext uri="{BB962C8B-B14F-4D97-AF65-F5344CB8AC3E}">
        <p14:creationId xmlns:p14="http://schemas.microsoft.com/office/powerpoint/2010/main" val="114481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other related questions</a:t>
            </a:r>
            <a:endParaRPr lang="en-US" dirty="0"/>
          </a:p>
        </p:txBody>
      </p:sp>
      <p:pic>
        <p:nvPicPr>
          <p:cNvPr id="4" name="Content Placeholder 3" descr="Jadu_Control_Center___XForms_Pro.png"/>
          <p:cNvPicPr>
            <a:picLocks noGrp="1" noChangeAspect="1"/>
          </p:cNvPicPr>
          <p:nvPr>
            <p:ph idx="1"/>
          </p:nvPr>
        </p:nvPicPr>
        <p:blipFill>
          <a:blip r:embed="rId2">
            <a:extLst>
              <a:ext uri="{28A0092B-C50C-407E-A947-70E740481C1C}">
                <a14:useLocalDpi xmlns:a14="http://schemas.microsoft.com/office/drawing/2010/main" val="0"/>
              </a:ext>
            </a:extLst>
          </a:blip>
          <a:srcRect l="-1898" r="-1898"/>
          <a:stretch>
            <a:fillRect/>
          </a:stretch>
        </p:blipFill>
        <p:spPr>
          <a:xfrm>
            <a:off x="457200" y="1600200"/>
            <a:ext cx="8229600" cy="3215449"/>
          </a:xfrm>
        </p:spPr>
      </p:pic>
      <p:sp>
        <p:nvSpPr>
          <p:cNvPr id="5" name="TextBox 4"/>
          <p:cNvSpPr txBox="1"/>
          <p:nvPr/>
        </p:nvSpPr>
        <p:spPr>
          <a:xfrm>
            <a:off x="740780" y="5080245"/>
            <a:ext cx="7698818" cy="1015663"/>
          </a:xfrm>
          <a:prstGeom prst="rect">
            <a:avLst/>
          </a:prstGeom>
          <a:noFill/>
        </p:spPr>
        <p:txBody>
          <a:bodyPr wrap="square" rtlCol="0">
            <a:spAutoFit/>
          </a:bodyPr>
          <a:lstStyle/>
          <a:p>
            <a:r>
              <a:rPr lang="en-US" sz="2000" dirty="0" smtClean="0"/>
              <a:t>You can follow the same procedure and add other questions as needed. As another option, you can click “Form Template” to see / apply a list of commonly used form items.  </a:t>
            </a:r>
            <a:endParaRPr lang="en-US" sz="2000" dirty="0"/>
          </a:p>
        </p:txBody>
      </p:sp>
    </p:spTree>
    <p:extLst>
      <p:ext uri="{BB962C8B-B14F-4D97-AF65-F5344CB8AC3E}">
        <p14:creationId xmlns:p14="http://schemas.microsoft.com/office/powerpoint/2010/main" val="629297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Form Templates</a:t>
            </a:r>
            <a:endParaRPr lang="en-US" dirty="0"/>
          </a:p>
        </p:txBody>
      </p:sp>
      <p:sp>
        <p:nvSpPr>
          <p:cNvPr id="3" name="Content Placeholder 2"/>
          <p:cNvSpPr>
            <a:spLocks noGrp="1"/>
          </p:cNvSpPr>
          <p:nvPr>
            <p:ph idx="1"/>
          </p:nvPr>
        </p:nvSpPr>
        <p:spPr>
          <a:xfrm>
            <a:off x="457201" y="1739002"/>
            <a:ext cx="2968905" cy="3034394"/>
          </a:xfrm>
        </p:spPr>
        <p:txBody>
          <a:bodyPr>
            <a:normAutofit fontScale="92500" lnSpcReduction="20000"/>
          </a:bodyPr>
          <a:lstStyle/>
          <a:p>
            <a:pPr marL="0" indent="0">
              <a:buNone/>
            </a:pPr>
            <a:r>
              <a:rPr lang="en-US" sz="2400" dirty="0" smtClean="0"/>
              <a:t>Form templates are time saving because they are already built for you.</a:t>
            </a:r>
          </a:p>
          <a:p>
            <a:pPr marL="0" indent="0">
              <a:buNone/>
            </a:pPr>
            <a:endParaRPr lang="en-US" sz="2400" dirty="0"/>
          </a:p>
          <a:p>
            <a:pPr marL="0" indent="0">
              <a:buNone/>
            </a:pPr>
            <a:r>
              <a:rPr lang="en-US" sz="2400" dirty="0" smtClean="0"/>
              <a:t>In this example, you will add a </a:t>
            </a:r>
            <a:r>
              <a:rPr lang="en-US" sz="2400" b="1" dirty="0" smtClean="0"/>
              <a:t>state dropdown </a:t>
            </a:r>
            <a:r>
              <a:rPr lang="en-US" sz="2400" dirty="0" smtClean="0"/>
              <a:t>so you don’t have to type every state in the form.</a:t>
            </a:r>
          </a:p>
          <a:p>
            <a:pPr marL="0" indent="0">
              <a:buNone/>
            </a:pPr>
            <a:endParaRPr lang="en-US" sz="2400" dirty="0"/>
          </a:p>
          <a:p>
            <a:pPr marL="0" indent="0">
              <a:buNone/>
            </a:pPr>
            <a:endParaRPr lang="en-US" sz="2400" dirty="0"/>
          </a:p>
        </p:txBody>
      </p:sp>
      <p:pic>
        <p:nvPicPr>
          <p:cNvPr id="6" name="Picture 5" descr="Jadu_Control_Center___XForms_Pr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932" y="1739002"/>
            <a:ext cx="5310540" cy="2895592"/>
          </a:xfrm>
          <a:prstGeom prst="rect">
            <a:avLst/>
          </a:prstGeom>
        </p:spPr>
      </p:pic>
    </p:spTree>
    <p:extLst>
      <p:ext uri="{BB962C8B-B14F-4D97-AF65-F5344CB8AC3E}">
        <p14:creationId xmlns:p14="http://schemas.microsoft.com/office/powerpoint/2010/main" val="4115420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email confirmations</a:t>
            </a:r>
            <a:endParaRPr lang="en-US" dirty="0"/>
          </a:p>
        </p:txBody>
      </p:sp>
      <p:pic>
        <p:nvPicPr>
          <p:cNvPr id="4" name="Content Placeholder 3" descr="Jadu_Control_Center___XForms_Pro.png"/>
          <p:cNvPicPr>
            <a:picLocks noGrp="1" noChangeAspect="1"/>
          </p:cNvPicPr>
          <p:nvPr>
            <p:ph idx="1"/>
          </p:nvPr>
        </p:nvPicPr>
        <p:blipFill>
          <a:blip r:embed="rId2">
            <a:extLst>
              <a:ext uri="{28A0092B-C50C-407E-A947-70E740481C1C}">
                <a14:useLocalDpi xmlns:a14="http://schemas.microsoft.com/office/drawing/2010/main" val="0"/>
              </a:ext>
            </a:extLst>
          </a:blip>
          <a:srcRect t="-6937" b="-6937"/>
          <a:stretch>
            <a:fillRect/>
          </a:stretch>
        </p:blipFill>
        <p:spPr>
          <a:xfrm>
            <a:off x="457200" y="1600202"/>
            <a:ext cx="8229600" cy="1469114"/>
          </a:xfrm>
        </p:spPr>
      </p:pic>
      <p:sp>
        <p:nvSpPr>
          <p:cNvPr id="5" name="TextBox 4"/>
          <p:cNvSpPr txBox="1"/>
          <p:nvPr/>
        </p:nvSpPr>
        <p:spPr>
          <a:xfrm>
            <a:off x="563024" y="3241302"/>
            <a:ext cx="7929485" cy="1015663"/>
          </a:xfrm>
          <a:prstGeom prst="rect">
            <a:avLst/>
          </a:prstGeom>
          <a:noFill/>
        </p:spPr>
        <p:txBody>
          <a:bodyPr wrap="square" rtlCol="0">
            <a:spAutoFit/>
          </a:bodyPr>
          <a:lstStyle/>
          <a:p>
            <a:r>
              <a:rPr lang="en-US" sz="2000" dirty="0" smtClean="0"/>
              <a:t>Click on “Actions” in the tab level to create the email confirmation that you will receive when someone fills out the form AND to create the email the respondent will receive when they request an email confirmation.</a:t>
            </a:r>
            <a:endParaRPr lang="en-US" sz="2000" dirty="0"/>
          </a:p>
        </p:txBody>
      </p:sp>
    </p:spTree>
    <p:extLst>
      <p:ext uri="{BB962C8B-B14F-4D97-AF65-F5344CB8AC3E}">
        <p14:creationId xmlns:p14="http://schemas.microsoft.com/office/powerpoint/2010/main" val="3603396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existing action</a:t>
            </a:r>
            <a:endParaRPr lang="en-US" dirty="0"/>
          </a:p>
        </p:txBody>
      </p:sp>
      <p:pic>
        <p:nvPicPr>
          <p:cNvPr id="4" name="Picture 3" descr="Jadu_Control_Center___XForms_Pr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93" y="1646648"/>
            <a:ext cx="8603426" cy="2585580"/>
          </a:xfrm>
          <a:prstGeom prst="rect">
            <a:avLst/>
          </a:prstGeom>
        </p:spPr>
      </p:pic>
    </p:spTree>
    <p:extLst>
      <p:ext uri="{BB962C8B-B14F-4D97-AF65-F5344CB8AC3E}">
        <p14:creationId xmlns:p14="http://schemas.microsoft.com/office/powerpoint/2010/main" val="3128216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Specify “To” email and email content</a:t>
            </a:r>
            <a:endParaRPr lang="en-US" dirty="0"/>
          </a:p>
        </p:txBody>
      </p:sp>
      <p:pic>
        <p:nvPicPr>
          <p:cNvPr id="4" name="Picture 3" descr="Jadu_Control_Center___XForms_Pr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176" y="1351381"/>
            <a:ext cx="8485741" cy="3671621"/>
          </a:xfrm>
          <a:prstGeom prst="rect">
            <a:avLst/>
          </a:prstGeom>
        </p:spPr>
      </p:pic>
    </p:spTree>
    <p:extLst>
      <p:ext uri="{BB962C8B-B14F-4D97-AF65-F5344CB8AC3E}">
        <p14:creationId xmlns:p14="http://schemas.microsoft.com/office/powerpoint/2010/main" val="1465842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Specify </a:t>
            </a:r>
            <a:r>
              <a:rPr lang="en-US" dirty="0" smtClean="0"/>
              <a:t>“From” </a:t>
            </a:r>
            <a:r>
              <a:rPr lang="en-US" dirty="0"/>
              <a:t>email </a:t>
            </a:r>
            <a:r>
              <a:rPr lang="en-US" dirty="0" smtClean="0"/>
              <a:t>and pull in questions and responses</a:t>
            </a:r>
            <a:endParaRPr lang="en-US" dirty="0"/>
          </a:p>
        </p:txBody>
      </p:sp>
      <p:pic>
        <p:nvPicPr>
          <p:cNvPr id="5" name="Picture 4" descr="Jadu_Control_Center___XForms_Pr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98" y="1910775"/>
            <a:ext cx="8092402" cy="4050465"/>
          </a:xfrm>
          <a:prstGeom prst="rect">
            <a:avLst/>
          </a:prstGeom>
        </p:spPr>
      </p:pic>
    </p:spTree>
    <p:extLst>
      <p:ext uri="{BB962C8B-B14F-4D97-AF65-F5344CB8AC3E}">
        <p14:creationId xmlns:p14="http://schemas.microsoft.com/office/powerpoint/2010/main" val="400851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Specify “From” email and pull in questions and responses</a:t>
            </a:r>
          </a:p>
        </p:txBody>
      </p:sp>
      <p:pic>
        <p:nvPicPr>
          <p:cNvPr id="4" name="Picture 3" descr="Jadu_Control_Center___XForms_Pr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014854"/>
            <a:ext cx="8229600" cy="2963807"/>
          </a:xfrm>
          <a:prstGeom prst="rect">
            <a:avLst/>
          </a:prstGeom>
        </p:spPr>
      </p:pic>
    </p:spTree>
    <p:extLst>
      <p:ext uri="{BB962C8B-B14F-4D97-AF65-F5344CB8AC3E}">
        <p14:creationId xmlns:p14="http://schemas.microsoft.com/office/powerpoint/2010/main" val="3291921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Specify “From” email and pull in questions and responses</a:t>
            </a:r>
          </a:p>
        </p:txBody>
      </p:sp>
      <p:pic>
        <p:nvPicPr>
          <p:cNvPr id="8" name="Picture 7" descr="Jadu_Control_Center___XForms_Pr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8620" y="3676591"/>
            <a:ext cx="5338180" cy="2788094"/>
          </a:xfrm>
          <a:prstGeom prst="rect">
            <a:avLst/>
          </a:prstGeom>
        </p:spPr>
      </p:pic>
      <p:pic>
        <p:nvPicPr>
          <p:cNvPr id="5" name="Picture 4" descr="Jadu_Control_Center___XForms_Pr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67" y="1646372"/>
            <a:ext cx="4038576" cy="2201823"/>
          </a:xfrm>
          <a:prstGeom prst="rect">
            <a:avLst/>
          </a:prstGeom>
        </p:spPr>
      </p:pic>
    </p:spTree>
    <p:extLst>
      <p:ext uri="{BB962C8B-B14F-4D97-AF65-F5344CB8AC3E}">
        <p14:creationId xmlns:p14="http://schemas.microsoft.com/office/powerpoint/2010/main" val="1449314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a form</a:t>
            </a:r>
            <a:endParaRPr lang="en-US" dirty="0"/>
          </a:p>
        </p:txBody>
      </p:sp>
      <p:pic>
        <p:nvPicPr>
          <p:cNvPr id="7" name="Content Placeholder 6" descr="Jadu_Control_Center.png"/>
          <p:cNvPicPr>
            <a:picLocks noGrp="1" noChangeAspect="1"/>
          </p:cNvPicPr>
          <p:nvPr>
            <p:ph idx="1"/>
          </p:nvPr>
        </p:nvPicPr>
        <p:blipFill>
          <a:blip r:embed="rId2">
            <a:extLst>
              <a:ext uri="{28A0092B-C50C-407E-A947-70E740481C1C}">
                <a14:useLocalDpi xmlns:a14="http://schemas.microsoft.com/office/drawing/2010/main" val="0"/>
              </a:ext>
            </a:extLst>
          </a:blip>
          <a:srcRect l="2316" r="2316"/>
          <a:stretch>
            <a:fillRect/>
          </a:stretch>
        </p:blipFill>
        <p:spPr/>
      </p:pic>
    </p:spTree>
    <p:extLst>
      <p:ext uri="{BB962C8B-B14F-4D97-AF65-F5344CB8AC3E}">
        <p14:creationId xmlns:p14="http://schemas.microsoft.com/office/powerpoint/2010/main" val="3613606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 a form to edit or create new form</a:t>
            </a:r>
            <a:endParaRPr lang="en-US" dirty="0"/>
          </a:p>
        </p:txBody>
      </p:sp>
      <p:pic>
        <p:nvPicPr>
          <p:cNvPr id="7" name="Content Placeholder 6" descr="Jadu_Control_Center___XForms_Pro___Forms.png"/>
          <p:cNvPicPr>
            <a:picLocks noGrp="1" noChangeAspect="1"/>
          </p:cNvPicPr>
          <p:nvPr>
            <p:ph idx="1"/>
          </p:nvPr>
        </p:nvPicPr>
        <p:blipFill>
          <a:blip r:embed="rId2">
            <a:extLst>
              <a:ext uri="{28A0092B-C50C-407E-A947-70E740481C1C}">
                <a14:useLocalDpi xmlns:a14="http://schemas.microsoft.com/office/drawing/2010/main" val="0"/>
              </a:ext>
            </a:extLst>
          </a:blip>
          <a:srcRect t="3909" b="3909"/>
          <a:stretch>
            <a:fillRect/>
          </a:stretch>
        </p:blipFill>
        <p:spPr>
          <a:xfrm>
            <a:off x="457200" y="1417638"/>
            <a:ext cx="8229600" cy="5145087"/>
          </a:xfrm>
        </p:spPr>
      </p:pic>
    </p:spTree>
    <p:extLst>
      <p:ext uri="{BB962C8B-B14F-4D97-AF65-F5344CB8AC3E}">
        <p14:creationId xmlns:p14="http://schemas.microsoft.com/office/powerpoint/2010/main" val="15871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 into </a:t>
            </a:r>
            <a:r>
              <a:rPr lang="en-US" dirty="0" err="1" smtClean="0"/>
              <a:t>Jadu</a:t>
            </a:r>
            <a:endParaRPr lang="en-US" dirty="0"/>
          </a:p>
        </p:txBody>
      </p:sp>
      <p:sp>
        <p:nvSpPr>
          <p:cNvPr id="3" name="Content Placeholder 2"/>
          <p:cNvSpPr>
            <a:spLocks noGrp="1"/>
          </p:cNvSpPr>
          <p:nvPr>
            <p:ph idx="1"/>
          </p:nvPr>
        </p:nvSpPr>
        <p:spPr/>
        <p:txBody>
          <a:bodyPr>
            <a:normAutofit/>
          </a:bodyPr>
          <a:lstStyle/>
          <a:p>
            <a:pPr marL="0" indent="0">
              <a:buNone/>
            </a:pPr>
            <a:r>
              <a:rPr lang="en-US" sz="2400" i="1" dirty="0" smtClean="0"/>
              <a:t>For training purposes, we will use our training server so we don’t break anything on the live site.</a:t>
            </a:r>
          </a:p>
          <a:p>
            <a:pPr marL="0" indent="0">
              <a:buNone/>
            </a:pPr>
            <a:endParaRPr lang="en-US" sz="2400" i="1" dirty="0"/>
          </a:p>
          <a:p>
            <a:r>
              <a:rPr lang="en-US" sz="2400" dirty="0" smtClean="0"/>
              <a:t>Go to </a:t>
            </a:r>
            <a:r>
              <a:rPr lang="en-US" sz="2400" dirty="0" smtClean="0">
                <a:hlinkClick r:id="rId2"/>
              </a:rPr>
              <a:t>http://jadutraining.messiah.edu/jadu</a:t>
            </a:r>
            <a:endParaRPr lang="en-US" sz="2400" dirty="0" smtClean="0"/>
          </a:p>
          <a:p>
            <a:r>
              <a:rPr lang="en-US" sz="2400" dirty="0" smtClean="0"/>
              <a:t>Sign in using your MC username and password</a:t>
            </a:r>
          </a:p>
          <a:p>
            <a:endParaRPr lang="en-US" sz="2400" dirty="0"/>
          </a:p>
          <a:p>
            <a:pPr marL="0" indent="0">
              <a:buNone/>
            </a:pPr>
            <a:r>
              <a:rPr lang="en-US" sz="2400" dirty="0" smtClean="0">
                <a:solidFill>
                  <a:srgbClr val="FF0000"/>
                </a:solidFill>
              </a:rPr>
              <a:t>Note: </a:t>
            </a:r>
            <a:r>
              <a:rPr lang="en-US" sz="2400" dirty="0" smtClean="0"/>
              <a:t>Outside of training, when you are modifying or creating a new form, please use the standard </a:t>
            </a:r>
            <a:r>
              <a:rPr lang="en-US" sz="2400" dirty="0" smtClean="0">
                <a:hlinkClick r:id="rId3"/>
              </a:rPr>
              <a:t>www.messiah.edu/jadu</a:t>
            </a:r>
            <a:r>
              <a:rPr lang="en-US" sz="2400" dirty="0" smtClean="0"/>
              <a:t> </a:t>
            </a:r>
            <a:r>
              <a:rPr lang="en-US" sz="2400" dirty="0" err="1" smtClean="0"/>
              <a:t>url</a:t>
            </a:r>
            <a:r>
              <a:rPr lang="en-US" sz="2400" dirty="0" smtClean="0"/>
              <a:t> to access the live site.</a:t>
            </a:r>
            <a:endParaRPr lang="en-US" sz="2400" dirty="0"/>
          </a:p>
        </p:txBody>
      </p:sp>
    </p:spTree>
    <p:extLst>
      <p:ext uri="{BB962C8B-B14F-4D97-AF65-F5344CB8AC3E}">
        <p14:creationId xmlns:p14="http://schemas.microsoft.com/office/powerpoint/2010/main" val="24967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new form</a:t>
            </a:r>
            <a:endParaRPr lang="en-US" dirty="0"/>
          </a:p>
        </p:txBody>
      </p:sp>
      <p:pic>
        <p:nvPicPr>
          <p:cNvPr id="8" name="Picture 7" descr="Jadu_Control_Cent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0139" y="2044740"/>
            <a:ext cx="3886200" cy="3302000"/>
          </a:xfrm>
          <a:prstGeom prst="rect">
            <a:avLst/>
          </a:prstGeom>
        </p:spPr>
      </p:pic>
    </p:spTree>
    <p:extLst>
      <p:ext uri="{BB962C8B-B14F-4D97-AF65-F5344CB8AC3E}">
        <p14:creationId xmlns:p14="http://schemas.microsoft.com/office/powerpoint/2010/main" val="122988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your opening page</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sz="3000" dirty="0" smtClean="0"/>
              <a:t>Give your form a title</a:t>
            </a:r>
          </a:p>
          <a:p>
            <a:pPr marL="514350" indent="-514350">
              <a:buFont typeface="+mj-lt"/>
              <a:buAutoNum type="arabicPeriod"/>
            </a:pPr>
            <a:r>
              <a:rPr lang="en-US" sz="3000" dirty="0" smtClean="0"/>
              <a:t>Place it in a category</a:t>
            </a:r>
          </a:p>
          <a:p>
            <a:pPr marL="514350" indent="-514350">
              <a:buFont typeface="+mj-lt"/>
              <a:buAutoNum type="arabicPeriod"/>
            </a:pPr>
            <a:r>
              <a:rPr lang="en-US" sz="3000" dirty="0" smtClean="0"/>
              <a:t>Assign Metadata (Google description)</a:t>
            </a:r>
          </a:p>
          <a:p>
            <a:pPr marL="514350" indent="-514350">
              <a:buFont typeface="+mj-lt"/>
              <a:buAutoNum type="arabicPeriod"/>
            </a:pPr>
            <a:r>
              <a:rPr lang="en-US" sz="3000" dirty="0" smtClean="0"/>
              <a:t>Allow Unregistered users (yes!)</a:t>
            </a:r>
          </a:p>
          <a:p>
            <a:pPr marL="514350" indent="-514350">
              <a:buFont typeface="+mj-lt"/>
              <a:buAutoNum type="arabicPeriod"/>
            </a:pPr>
            <a:r>
              <a:rPr lang="en-US" sz="3000" dirty="0" smtClean="0"/>
              <a:t>Resume at start (your choice)</a:t>
            </a:r>
          </a:p>
          <a:p>
            <a:pPr marL="514350" indent="-514350">
              <a:buFont typeface="+mj-lt"/>
              <a:buAutoNum type="arabicPeriod"/>
            </a:pPr>
            <a:r>
              <a:rPr lang="en-US" sz="3000" dirty="0" smtClean="0"/>
              <a:t>Display progress bar (your choice)</a:t>
            </a:r>
          </a:p>
          <a:p>
            <a:pPr marL="514350" indent="-514350">
              <a:buFont typeface="+mj-lt"/>
              <a:buAutoNum type="arabicPeriod"/>
            </a:pPr>
            <a:r>
              <a:rPr lang="en-US" sz="3000" dirty="0" smtClean="0"/>
              <a:t>Require </a:t>
            </a:r>
            <a:r>
              <a:rPr lang="en-US" sz="3000" dirty="0" err="1" smtClean="0"/>
              <a:t>ReCaptcha</a:t>
            </a:r>
            <a:r>
              <a:rPr lang="en-US" sz="3000" dirty="0" smtClean="0"/>
              <a:t> (this protects the form from ‘bots’ filling it out)</a:t>
            </a:r>
          </a:p>
          <a:p>
            <a:pPr marL="514350" indent="-514350">
              <a:buFont typeface="+mj-lt"/>
              <a:buAutoNum type="arabicPeriod"/>
            </a:pPr>
            <a:r>
              <a:rPr lang="en-US" sz="3000" dirty="0" smtClean="0"/>
              <a:t>General form instructions: fill out if you have instructions for the overall form</a:t>
            </a:r>
          </a:p>
          <a:p>
            <a:pPr marL="0" indent="0">
              <a:buNone/>
            </a:pPr>
            <a:endParaRPr lang="en-US" dirty="0"/>
          </a:p>
        </p:txBody>
      </p:sp>
    </p:spTree>
    <p:extLst>
      <p:ext uri="{BB962C8B-B14F-4D97-AF65-F5344CB8AC3E}">
        <p14:creationId xmlns:p14="http://schemas.microsoft.com/office/powerpoint/2010/main" val="334924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adu_Control_Center___XForms_Pro.png"/>
          <p:cNvPicPr>
            <a:picLocks noGrp="1" noChangeAspect="1"/>
          </p:cNvPicPr>
          <p:nvPr>
            <p:ph idx="1"/>
          </p:nvPr>
        </p:nvPicPr>
        <p:blipFill>
          <a:blip r:embed="rId2">
            <a:extLst>
              <a:ext uri="{28A0092B-C50C-407E-A947-70E740481C1C}">
                <a14:useLocalDpi xmlns:a14="http://schemas.microsoft.com/office/drawing/2010/main" val="0"/>
              </a:ext>
            </a:extLst>
          </a:blip>
          <a:srcRect t="6622" b="6622"/>
          <a:stretch>
            <a:fillRect/>
          </a:stretch>
        </p:blipFill>
        <p:spPr>
          <a:xfrm>
            <a:off x="457200" y="449263"/>
            <a:ext cx="8229600" cy="6046787"/>
          </a:xfrm>
        </p:spPr>
      </p:pic>
    </p:spTree>
    <p:extLst>
      <p:ext uri="{BB962C8B-B14F-4D97-AF65-F5344CB8AC3E}">
        <p14:creationId xmlns:p14="http://schemas.microsoft.com/office/powerpoint/2010/main" val="195055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page</a:t>
            </a:r>
            <a:endParaRPr lang="en-US" dirty="0"/>
          </a:p>
        </p:txBody>
      </p:sp>
      <p:pic>
        <p:nvPicPr>
          <p:cNvPr id="6" name="Content Placeholder 5" descr="Jadu_Control_Center___XForms_Pro.png"/>
          <p:cNvPicPr>
            <a:picLocks noGrp="1" noChangeAspect="1"/>
          </p:cNvPicPr>
          <p:nvPr>
            <p:ph idx="1"/>
          </p:nvPr>
        </p:nvPicPr>
        <p:blipFill>
          <a:blip r:embed="rId2">
            <a:extLst>
              <a:ext uri="{28A0092B-C50C-407E-A947-70E740481C1C}">
                <a14:useLocalDpi xmlns:a14="http://schemas.microsoft.com/office/drawing/2010/main" val="0"/>
              </a:ext>
            </a:extLst>
          </a:blip>
          <a:srcRect t="-2518" b="-2518"/>
          <a:stretch>
            <a:fillRect/>
          </a:stretch>
        </p:blipFill>
        <p:spPr>
          <a:xfrm>
            <a:off x="3492247" y="1600200"/>
            <a:ext cx="5194552" cy="4525963"/>
          </a:xfrm>
        </p:spPr>
      </p:pic>
      <p:sp>
        <p:nvSpPr>
          <p:cNvPr id="7" name="TextBox 6"/>
          <p:cNvSpPr txBox="1"/>
          <p:nvPr/>
        </p:nvSpPr>
        <p:spPr>
          <a:xfrm>
            <a:off x="457200" y="1852173"/>
            <a:ext cx="2849852" cy="1938992"/>
          </a:xfrm>
          <a:prstGeom prst="rect">
            <a:avLst/>
          </a:prstGeom>
          <a:noFill/>
        </p:spPr>
        <p:txBody>
          <a:bodyPr wrap="square" rtlCol="0">
            <a:spAutoFit/>
          </a:bodyPr>
          <a:lstStyle/>
          <a:p>
            <a:r>
              <a:rPr lang="en-US" sz="2400" dirty="0" smtClean="0"/>
              <a:t>Complete the Page Title, Page </a:t>
            </a:r>
            <a:r>
              <a:rPr lang="en-US" sz="2400" dirty="0"/>
              <a:t>I</a:t>
            </a:r>
            <a:r>
              <a:rPr lang="en-US" sz="2400" dirty="0" smtClean="0"/>
              <a:t>nstructions if needed and then save your page.</a:t>
            </a:r>
            <a:endParaRPr lang="en-US" sz="2400" dirty="0"/>
          </a:p>
        </p:txBody>
      </p:sp>
    </p:spTree>
    <p:extLst>
      <p:ext uri="{BB962C8B-B14F-4D97-AF65-F5344CB8AC3E}">
        <p14:creationId xmlns:p14="http://schemas.microsoft.com/office/powerpoint/2010/main" val="4042860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questions</a:t>
            </a:r>
            <a:endParaRPr lang="en-US" dirty="0"/>
          </a:p>
        </p:txBody>
      </p:sp>
      <p:pic>
        <p:nvPicPr>
          <p:cNvPr id="9" name="Content Placeholder 8" descr="Jadu_Control_Center___XForms_Pro_and_XForms_pptx.png"/>
          <p:cNvPicPr>
            <a:picLocks noGrp="1" noChangeAspect="1"/>
          </p:cNvPicPr>
          <p:nvPr>
            <p:ph idx="1"/>
          </p:nvPr>
        </p:nvPicPr>
        <p:blipFill>
          <a:blip r:embed="rId2">
            <a:extLst>
              <a:ext uri="{28A0092B-C50C-407E-A947-70E740481C1C}">
                <a14:useLocalDpi xmlns:a14="http://schemas.microsoft.com/office/drawing/2010/main" val="0"/>
              </a:ext>
            </a:extLst>
          </a:blip>
          <a:srcRect t="837" b="837"/>
          <a:stretch>
            <a:fillRect/>
          </a:stretch>
        </p:blipFill>
        <p:spPr>
          <a:xfrm>
            <a:off x="604652" y="1600200"/>
            <a:ext cx="5317451" cy="2924393"/>
          </a:xfrm>
        </p:spPr>
      </p:pic>
      <p:sp>
        <p:nvSpPr>
          <p:cNvPr id="10" name="TextBox 9"/>
          <p:cNvSpPr txBox="1"/>
          <p:nvPr/>
        </p:nvSpPr>
        <p:spPr>
          <a:xfrm>
            <a:off x="6084976" y="1600200"/>
            <a:ext cx="2601824" cy="1569660"/>
          </a:xfrm>
          <a:prstGeom prst="rect">
            <a:avLst/>
          </a:prstGeom>
          <a:noFill/>
        </p:spPr>
        <p:txBody>
          <a:bodyPr wrap="square" rtlCol="0">
            <a:spAutoFit/>
          </a:bodyPr>
          <a:lstStyle/>
          <a:p>
            <a:r>
              <a:rPr lang="en-US" sz="2400" dirty="0" smtClean="0"/>
              <a:t>Click “Edit questions” to add or edit existing questions.</a:t>
            </a:r>
            <a:endParaRPr lang="en-US" sz="2400" dirty="0"/>
          </a:p>
        </p:txBody>
      </p:sp>
    </p:spTree>
    <p:extLst>
      <p:ext uri="{BB962C8B-B14F-4D97-AF65-F5344CB8AC3E}">
        <p14:creationId xmlns:p14="http://schemas.microsoft.com/office/powerpoint/2010/main" val="3299792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your first question</a:t>
            </a:r>
            <a:endParaRPr lang="en-US" dirty="0"/>
          </a:p>
        </p:txBody>
      </p:sp>
      <p:pic>
        <p:nvPicPr>
          <p:cNvPr id="4" name="Content Placeholder 3" descr="Jadu_Control_Center___XForms_Pro.png"/>
          <p:cNvPicPr>
            <a:picLocks noGrp="1" noChangeAspect="1"/>
          </p:cNvPicPr>
          <p:nvPr>
            <p:ph idx="1"/>
          </p:nvPr>
        </p:nvPicPr>
        <p:blipFill>
          <a:blip r:embed="rId2">
            <a:extLst>
              <a:ext uri="{28A0092B-C50C-407E-A947-70E740481C1C}">
                <a14:useLocalDpi xmlns:a14="http://schemas.microsoft.com/office/drawing/2010/main" val="0"/>
              </a:ext>
            </a:extLst>
          </a:blip>
          <a:srcRect t="698" b="698"/>
          <a:stretch>
            <a:fillRect/>
          </a:stretch>
        </p:blipFill>
        <p:spPr>
          <a:xfrm>
            <a:off x="457200" y="1600200"/>
            <a:ext cx="8229600" cy="2103438"/>
          </a:xfrm>
        </p:spPr>
      </p:pic>
      <p:sp>
        <p:nvSpPr>
          <p:cNvPr id="5" name="TextBox 4"/>
          <p:cNvSpPr txBox="1"/>
          <p:nvPr/>
        </p:nvSpPr>
        <p:spPr>
          <a:xfrm>
            <a:off x="661410" y="3942482"/>
            <a:ext cx="7857557" cy="2246769"/>
          </a:xfrm>
          <a:prstGeom prst="rect">
            <a:avLst/>
          </a:prstGeom>
          <a:noFill/>
        </p:spPr>
        <p:txBody>
          <a:bodyPr wrap="square" rtlCol="0">
            <a:spAutoFit/>
          </a:bodyPr>
          <a:lstStyle/>
          <a:p>
            <a:r>
              <a:rPr lang="en-US" sz="2000" dirty="0" smtClean="0"/>
              <a:t>Select the “Component” from the drop down.  You can chose from many options, but you’ll probably use these the most frequently:</a:t>
            </a:r>
          </a:p>
          <a:p>
            <a:pPr marL="285750" indent="-285750">
              <a:buFont typeface="Arial"/>
              <a:buChar char="•"/>
            </a:pPr>
            <a:r>
              <a:rPr lang="en-US" sz="2000" b="1" dirty="0" smtClean="0"/>
              <a:t>Text Field: </a:t>
            </a:r>
            <a:r>
              <a:rPr lang="en-US" sz="2000" dirty="0" smtClean="0"/>
              <a:t>fill in a one line blank</a:t>
            </a:r>
          </a:p>
          <a:p>
            <a:pPr marL="285750" indent="-285750">
              <a:buFont typeface="Arial"/>
              <a:buChar char="•"/>
            </a:pPr>
            <a:r>
              <a:rPr lang="en-US" sz="2000" b="1" dirty="0" smtClean="0"/>
              <a:t>Text Area:</a:t>
            </a:r>
            <a:r>
              <a:rPr lang="en-US" sz="2000" dirty="0" smtClean="0"/>
              <a:t> fill in several lines, good for an essay or comment box</a:t>
            </a:r>
          </a:p>
          <a:p>
            <a:pPr marL="285750" indent="-285750">
              <a:buFont typeface="Arial"/>
              <a:buChar char="•"/>
            </a:pPr>
            <a:r>
              <a:rPr lang="en-US" sz="2000" b="1" dirty="0" smtClean="0"/>
              <a:t>Check Box: </a:t>
            </a:r>
            <a:r>
              <a:rPr lang="en-US" sz="2000" dirty="0" smtClean="0"/>
              <a:t>select multiple items</a:t>
            </a:r>
          </a:p>
          <a:p>
            <a:pPr marL="285750" indent="-285750">
              <a:buFont typeface="Arial"/>
              <a:buChar char="•"/>
            </a:pPr>
            <a:r>
              <a:rPr lang="en-US" sz="2000" b="1" dirty="0" smtClean="0"/>
              <a:t>Radio Button: </a:t>
            </a:r>
            <a:r>
              <a:rPr lang="en-US" sz="2000" dirty="0" smtClean="0"/>
              <a:t>select only one item</a:t>
            </a:r>
          </a:p>
          <a:p>
            <a:pPr marL="285750" indent="-285750">
              <a:buFont typeface="Arial"/>
              <a:buChar char="•"/>
            </a:pPr>
            <a:r>
              <a:rPr lang="en-US" sz="2000" b="1" dirty="0" smtClean="0"/>
              <a:t>Drop down: </a:t>
            </a:r>
            <a:r>
              <a:rPr lang="en-US" sz="2000" dirty="0" smtClean="0"/>
              <a:t>select from a long list which is not displayed until clicked</a:t>
            </a:r>
          </a:p>
        </p:txBody>
      </p:sp>
    </p:spTree>
    <p:extLst>
      <p:ext uri="{BB962C8B-B14F-4D97-AF65-F5344CB8AC3E}">
        <p14:creationId xmlns:p14="http://schemas.microsoft.com/office/powerpoint/2010/main" val="243095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first question</a:t>
            </a:r>
            <a:endParaRPr lang="en-US" dirty="0"/>
          </a:p>
        </p:txBody>
      </p:sp>
      <p:pic>
        <p:nvPicPr>
          <p:cNvPr id="6" name="Content Placeholder 5" descr="Jadu_Control_Center___XForms_Pro.png"/>
          <p:cNvPicPr>
            <a:picLocks noGrp="1" noChangeAspect="1"/>
          </p:cNvPicPr>
          <p:nvPr>
            <p:ph idx="1"/>
          </p:nvPr>
        </p:nvPicPr>
        <p:blipFill>
          <a:blip r:embed="rId2">
            <a:extLst>
              <a:ext uri="{28A0092B-C50C-407E-A947-70E740481C1C}">
                <a14:useLocalDpi xmlns:a14="http://schemas.microsoft.com/office/drawing/2010/main" val="0"/>
              </a:ext>
            </a:extLst>
          </a:blip>
          <a:srcRect l="-11168" r="-11168"/>
          <a:stretch>
            <a:fillRect/>
          </a:stretch>
        </p:blipFill>
        <p:spPr/>
      </p:pic>
    </p:spTree>
    <p:extLst>
      <p:ext uri="{BB962C8B-B14F-4D97-AF65-F5344CB8AC3E}">
        <p14:creationId xmlns:p14="http://schemas.microsoft.com/office/powerpoint/2010/main" val="427706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1825</TotalTime>
  <Words>440</Words>
  <Application>Microsoft Macintosh PowerPoint</Application>
  <PresentationFormat>On-screen Show (4:3)</PresentationFormat>
  <Paragraphs>46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Jadu XForms</vt:lpstr>
      <vt:lpstr>Log into Jadu</vt:lpstr>
      <vt:lpstr>Create a new form</vt:lpstr>
      <vt:lpstr>Create your opening page</vt:lpstr>
      <vt:lpstr>PowerPoint Presentation</vt:lpstr>
      <vt:lpstr>First page</vt:lpstr>
      <vt:lpstr>Add questions</vt:lpstr>
      <vt:lpstr>Add your first question</vt:lpstr>
      <vt:lpstr>Complete first question</vt:lpstr>
      <vt:lpstr>Add other related questions</vt:lpstr>
      <vt:lpstr>Adding Form Templates</vt:lpstr>
      <vt:lpstr>Adding email confirmations</vt:lpstr>
      <vt:lpstr>Edit existing action</vt:lpstr>
      <vt:lpstr>Specify “To” email and email content</vt:lpstr>
      <vt:lpstr>Specify “From” email and pull in questions and responses</vt:lpstr>
      <vt:lpstr>Specify “From” email and pull in questions and responses</vt:lpstr>
      <vt:lpstr>Specify “From” email and pull in questions and responses</vt:lpstr>
      <vt:lpstr>Find a form</vt:lpstr>
      <vt:lpstr>Find a form to edit or create new form</vt:lpstr>
    </vt:vector>
  </TitlesOfParts>
  <Company>Messiah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Jadu XForms</dc:title>
  <dc:creator>Ramona Fritschi</dc:creator>
  <cp:lastModifiedBy>Ramona Fritschi</cp:lastModifiedBy>
  <cp:revision>17</cp:revision>
  <dcterms:created xsi:type="dcterms:W3CDTF">2014-09-18T16:04:49Z</dcterms:created>
  <dcterms:modified xsi:type="dcterms:W3CDTF">2014-11-18T16:43:55Z</dcterms:modified>
</cp:coreProperties>
</file>