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9313" autoAdjust="0"/>
  </p:normalViewPr>
  <p:slideViewPr>
    <p:cSldViewPr>
      <p:cViewPr varScale="1">
        <p:scale>
          <a:sx n="82" d="100"/>
          <a:sy n="82" d="100"/>
        </p:scale>
        <p:origin x="-571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616914-B7EF-4D55-BEFB-2D93918B4E82}" type="doc">
      <dgm:prSet loTypeId="urn:microsoft.com/office/officeart/2005/8/layout/orgChart1" loCatId="hierarchy" qsTypeId="urn:microsoft.com/office/officeart/2005/8/quickstyle/simple5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0738EDF8-0DEA-453E-B905-A9344483606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cap="none" normalizeH="0" baseline="0" dirty="0" smtClean="0">
              <a:ln/>
              <a:effectLst/>
              <a:latin typeface="Arial" charset="0"/>
            </a:rPr>
            <a:t>Vice President for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n-US" sz="1400" b="1" i="0" u="none" strike="noStrike" cap="none" normalizeH="0" baseline="0" dirty="0" smtClean="0">
              <a:ln/>
              <a:effectLst/>
              <a:latin typeface="Arial" charset="0"/>
            </a:rPr>
            <a:t>Advancement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4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n-US" sz="1400" b="1" i="0" u="none" strike="noStrike" cap="none" normalizeH="0" baseline="0" dirty="0" smtClean="0">
              <a:ln/>
              <a:effectLst/>
              <a:latin typeface="Arial" charset="0"/>
            </a:rPr>
            <a:t>Barry Goodling</a:t>
          </a:r>
          <a:endParaRPr kumimoji="0" lang="en-US" sz="1400" b="0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900" b="0" i="0" u="none" strike="noStrike" cap="none" normalizeH="0" baseline="0" dirty="0" smtClean="0">
              <a:ln/>
              <a:effectLst/>
              <a:latin typeface="Arial" charset="0"/>
            </a:rPr>
            <a:t>	</a:t>
          </a:r>
        </a:p>
      </dgm:t>
    </dgm:pt>
    <dgm:pt modelId="{F0CF71D4-FAC7-4999-9F59-197ECFA07D47}" type="parTrans" cxnId="{F41A7346-2A17-459F-8C1B-7E3965839326}">
      <dgm:prSet/>
      <dgm:spPr/>
      <dgm:t>
        <a:bodyPr/>
        <a:lstStyle/>
        <a:p>
          <a:endParaRPr lang="en-US"/>
        </a:p>
      </dgm:t>
    </dgm:pt>
    <dgm:pt modelId="{B6985016-9CC8-4955-8AF1-86837CCFDF0F}" type="sibTrans" cxnId="{F41A7346-2A17-459F-8C1B-7E3965839326}">
      <dgm:prSet/>
      <dgm:spPr/>
      <dgm:t>
        <a:bodyPr/>
        <a:lstStyle/>
        <a:p>
          <a:endParaRPr lang="en-US"/>
        </a:p>
      </dgm:t>
    </dgm:pt>
    <dgm:pt modelId="{FA410D3C-8736-43DE-8817-E7A0D836374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2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2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200" b="1" i="0" u="none" strike="noStrike" cap="none" normalizeH="0" baseline="0" dirty="0" smtClean="0">
              <a:ln/>
              <a:effectLst/>
              <a:latin typeface="Arial" charset="0"/>
            </a:rPr>
            <a:t>Office of Marketing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n-US" sz="1200" b="1" i="0" u="none" strike="noStrike" cap="none" normalizeH="0" baseline="0" dirty="0" smtClean="0">
              <a:ln/>
              <a:effectLst/>
              <a:latin typeface="Arial" charset="0"/>
            </a:rPr>
            <a:t>&amp; Public Relations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2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n-US" sz="1200" b="1" i="0" u="none" strike="noStrike" cap="none" normalizeH="0" baseline="0" dirty="0" smtClean="0">
              <a:ln/>
              <a:effectLst/>
              <a:latin typeface="Arial" charset="0"/>
            </a:rPr>
            <a:t>Carla Gross, Director</a:t>
          </a:r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0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Print &amp; Electronic Communications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Photography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Media Relations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Web Services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Traveling Music Ensembles/Cultural Series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Event Planning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Institutional Marketing and     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Communications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Bridge Magazine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President’s Report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000" b="0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500" b="0" i="0" u="none" strike="noStrike" cap="none" normalizeH="0" baseline="0" dirty="0" smtClean="0">
              <a:ln/>
              <a:effectLst/>
              <a:latin typeface="Arial" charset="0"/>
            </a:rPr>
            <a:t> </a:t>
          </a:r>
        </a:p>
      </dgm:t>
    </dgm:pt>
    <dgm:pt modelId="{5A77EE3E-3586-416E-A8A3-3082717EB8BD}" type="parTrans" cxnId="{FEBFB47A-01A3-43AF-9A3C-434A965F8567}">
      <dgm:prSet/>
      <dgm:spPr/>
      <dgm:t>
        <a:bodyPr/>
        <a:lstStyle/>
        <a:p>
          <a:endParaRPr lang="en-US"/>
        </a:p>
      </dgm:t>
    </dgm:pt>
    <dgm:pt modelId="{AE0A531C-B1CC-427C-98C2-F35C01DD09F4}" type="sibTrans" cxnId="{FEBFB47A-01A3-43AF-9A3C-434A965F8567}">
      <dgm:prSet/>
      <dgm:spPr/>
      <dgm:t>
        <a:bodyPr/>
        <a:lstStyle/>
        <a:p>
          <a:endParaRPr lang="en-US"/>
        </a:p>
      </dgm:t>
    </dgm:pt>
    <dgm:pt modelId="{77FAB2CE-F7F4-45AC-8BE9-CAB9DC43D3D0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2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200" b="1" i="0" u="none" strike="noStrike" cap="none" normalizeH="0" baseline="0" dirty="0" smtClean="0">
              <a:ln/>
              <a:effectLst/>
              <a:latin typeface="Arial" charset="0"/>
            </a:rPr>
            <a:t>Office of Alumni &amp;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n-US" sz="1200" b="1" i="0" u="none" strike="noStrike" cap="none" normalizeH="0" baseline="0" dirty="0" smtClean="0">
              <a:ln/>
              <a:effectLst/>
              <a:latin typeface="Arial" charset="0"/>
            </a:rPr>
            <a:t>Parent Relations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2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n-US" sz="1200" b="1" i="0" u="none" strike="noStrike" cap="none" normalizeH="0" baseline="0" dirty="0" smtClean="0">
              <a:ln/>
              <a:effectLst/>
              <a:latin typeface="Arial" charset="0"/>
            </a:rPr>
            <a:t>Jay </a:t>
          </a:r>
          <a:r>
            <a:rPr kumimoji="0" lang="en-US" sz="1200" b="1" i="0" u="none" strike="noStrike" cap="none" normalizeH="0" baseline="0" dirty="0" err="1" smtClean="0">
              <a:ln/>
              <a:effectLst/>
              <a:latin typeface="Arial" charset="0"/>
            </a:rPr>
            <a:t>McClymont</a:t>
          </a:r>
          <a:r>
            <a:rPr kumimoji="0" lang="en-US" sz="1200" b="1" i="0" u="none" strike="noStrike" cap="none" normalizeH="0" baseline="0" dirty="0" smtClean="0">
              <a:ln/>
              <a:effectLst/>
              <a:latin typeface="Arial" charset="0"/>
            </a:rPr>
            <a:t>, Director</a:t>
          </a:r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0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Homecoming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Alumni/Parents Councils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Alumni/Parent Communications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Alumni News/Data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Event Planning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Class Reunions &amp; Affinity Group Programs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Senior Class &amp; Student Alumni Programs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lang="en-US" sz="1000" dirty="0" smtClean="0"/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lang="en-US" sz="1000" dirty="0" smtClean="0"/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000" b="0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endParaRPr lang="en-US" sz="500" dirty="0" smtClean="0"/>
        </a:p>
      </dgm:t>
    </dgm:pt>
    <dgm:pt modelId="{9F6D5290-370C-4E8F-BAB6-A021588D376E}" type="parTrans" cxnId="{1638A4D2-FD90-44E3-89F7-72C7808A443E}">
      <dgm:prSet/>
      <dgm:spPr/>
      <dgm:t>
        <a:bodyPr/>
        <a:lstStyle/>
        <a:p>
          <a:endParaRPr lang="en-US"/>
        </a:p>
      </dgm:t>
    </dgm:pt>
    <dgm:pt modelId="{6D772180-349C-4E6C-8E94-1BA88A474D69}" type="sibTrans" cxnId="{1638A4D2-FD90-44E3-89F7-72C7808A443E}">
      <dgm:prSet/>
      <dgm:spPr/>
      <dgm:t>
        <a:bodyPr/>
        <a:lstStyle/>
        <a:p>
          <a:endParaRPr lang="en-US"/>
        </a:p>
      </dgm:t>
    </dgm:pt>
    <dgm:pt modelId="{66D4E0FB-5952-44DD-BD09-4EF302C3D63F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1" i="0" u="none" strike="noStrike" cap="none" normalizeH="0" baseline="0" dirty="0" smtClean="0">
              <a:ln/>
              <a:effectLst/>
              <a:latin typeface="Arial" charset="0"/>
            </a:rPr>
            <a:t> </a:t>
          </a:r>
          <a:endParaRPr kumimoji="0" lang="en-US" sz="10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200" b="1" i="0" u="none" strike="noStrike" cap="none" normalizeH="0" baseline="0" dirty="0" smtClean="0">
              <a:ln/>
              <a:effectLst/>
              <a:latin typeface="Arial" charset="0"/>
            </a:rPr>
            <a:t>Office </a:t>
          </a:r>
          <a:r>
            <a:rPr kumimoji="0" lang="en-US" sz="1200" b="1" i="0" u="none" strike="noStrike" cap="none" normalizeH="0" baseline="0" dirty="0" smtClean="0">
              <a:ln/>
              <a:effectLst/>
              <a:latin typeface="Arial" charset="0"/>
            </a:rPr>
            <a:t>of </a:t>
          </a:r>
          <a:r>
            <a:rPr kumimoji="0" lang="en-US" sz="1200" b="1" i="0" u="none" strike="noStrike" cap="none" normalizeH="0" baseline="0" dirty="0" smtClean="0">
              <a:ln/>
              <a:effectLst/>
              <a:latin typeface="Arial" charset="0"/>
            </a:rPr>
            <a:t>Development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0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8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n-US" sz="1200" b="1" i="0" u="none" strike="noStrike" cap="none" normalizeH="0" baseline="0" dirty="0" smtClean="0">
              <a:ln/>
              <a:effectLst/>
              <a:latin typeface="Arial" charset="0"/>
            </a:rPr>
            <a:t>Jon Stuckey, Director</a:t>
          </a:r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1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Annual Fund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Major Gifts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Prospect Management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Campaign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Government Relations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Grants 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dirty="0" smtClean="0"/>
            <a:t>  Donor Records</a:t>
          </a:r>
          <a:endParaRPr kumimoji="0" lang="en-US" sz="5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5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5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5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500" b="1" i="0" u="none" strike="noStrike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500" b="1" i="0" u="none" strike="noStrike" cap="none" normalizeH="0" baseline="0" dirty="0" smtClean="0">
            <a:ln/>
            <a:effectLst/>
            <a:latin typeface="Arial" charset="0"/>
          </a:endParaRPr>
        </a:p>
      </dgm:t>
    </dgm:pt>
    <dgm:pt modelId="{425BFED1-C3C0-4221-A1EF-7F73995EA4F9}" type="sibTrans" cxnId="{D7FFF4B2-9E01-4C85-A715-A7AF5625D856}">
      <dgm:prSet/>
      <dgm:spPr/>
      <dgm:t>
        <a:bodyPr/>
        <a:lstStyle/>
        <a:p>
          <a:endParaRPr lang="en-US"/>
        </a:p>
      </dgm:t>
    </dgm:pt>
    <dgm:pt modelId="{34236710-24DF-4C76-9690-BAD4926258C4}" type="parTrans" cxnId="{D7FFF4B2-9E01-4C85-A715-A7AF5625D856}">
      <dgm:prSet/>
      <dgm:spPr/>
      <dgm:t>
        <a:bodyPr/>
        <a:lstStyle/>
        <a:p>
          <a:endParaRPr lang="en-US"/>
        </a:p>
      </dgm:t>
    </dgm:pt>
    <dgm:pt modelId="{089FEDC3-5BA3-4314-88D0-66F61F6AF625}" type="pres">
      <dgm:prSet presAssocID="{DF616914-B7EF-4D55-BEFB-2D93918B4E8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FD01990-65CF-4858-8CD8-8A5FE693D57F}" type="pres">
      <dgm:prSet presAssocID="{0738EDF8-0DEA-453E-B905-A93444836061}" presName="hierRoot1" presStyleCnt="0">
        <dgm:presLayoutVars>
          <dgm:hierBranch/>
        </dgm:presLayoutVars>
      </dgm:prSet>
      <dgm:spPr/>
    </dgm:pt>
    <dgm:pt modelId="{0023FABE-85D8-413F-8933-E31527340AAF}" type="pres">
      <dgm:prSet presAssocID="{0738EDF8-0DEA-453E-B905-A93444836061}" presName="rootComposite1" presStyleCnt="0"/>
      <dgm:spPr/>
    </dgm:pt>
    <dgm:pt modelId="{0EE1735D-A82F-4D7F-B7DA-B2693DA96510}" type="pres">
      <dgm:prSet presAssocID="{0738EDF8-0DEA-453E-B905-A93444836061}" presName="rootText1" presStyleLbl="node0" presStyleIdx="0" presStyleCnt="1" custScaleX="108707" custScaleY="112157" custLinFactNeighborX="1" custLinFactNeighborY="-51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616466-585E-4F85-ABD6-C1A74556AFD0}" type="pres">
      <dgm:prSet presAssocID="{0738EDF8-0DEA-453E-B905-A9344483606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4B0001F-FED4-4728-97CA-A862A4EEA329}" type="pres">
      <dgm:prSet presAssocID="{0738EDF8-0DEA-453E-B905-A93444836061}" presName="hierChild2" presStyleCnt="0"/>
      <dgm:spPr/>
    </dgm:pt>
    <dgm:pt modelId="{008C9591-0B71-4C45-A32A-E9A6DA923E59}" type="pres">
      <dgm:prSet presAssocID="{5A77EE3E-3586-416E-A8A3-3082717EB8BD}" presName="Name35" presStyleLbl="parChTrans1D2" presStyleIdx="0" presStyleCnt="3"/>
      <dgm:spPr/>
      <dgm:t>
        <a:bodyPr/>
        <a:lstStyle/>
        <a:p>
          <a:endParaRPr lang="en-US"/>
        </a:p>
      </dgm:t>
    </dgm:pt>
    <dgm:pt modelId="{B2A9A9C8-37BB-451E-A655-721A12D474FA}" type="pres">
      <dgm:prSet presAssocID="{FA410D3C-8736-43DE-8817-E7A0D836374D}" presName="hierRoot2" presStyleCnt="0">
        <dgm:presLayoutVars>
          <dgm:hierBranch/>
        </dgm:presLayoutVars>
      </dgm:prSet>
      <dgm:spPr/>
    </dgm:pt>
    <dgm:pt modelId="{306D54DA-9FA9-42CE-8D64-F75A402CC7DA}" type="pres">
      <dgm:prSet presAssocID="{FA410D3C-8736-43DE-8817-E7A0D836374D}" presName="rootComposite" presStyleCnt="0"/>
      <dgm:spPr/>
    </dgm:pt>
    <dgm:pt modelId="{CBC48B31-3526-4919-A59E-9696DFDA736D}" type="pres">
      <dgm:prSet presAssocID="{FA410D3C-8736-43DE-8817-E7A0D836374D}" presName="rootText" presStyleLbl="node2" presStyleIdx="0" presStyleCnt="3" custScaleX="107422" custScaleY="2126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A3AE77-DFCA-4BD3-B819-8005B3E3CE5A}" type="pres">
      <dgm:prSet presAssocID="{FA410D3C-8736-43DE-8817-E7A0D836374D}" presName="rootConnector" presStyleLbl="node2" presStyleIdx="0" presStyleCnt="3"/>
      <dgm:spPr/>
      <dgm:t>
        <a:bodyPr/>
        <a:lstStyle/>
        <a:p>
          <a:endParaRPr lang="en-US"/>
        </a:p>
      </dgm:t>
    </dgm:pt>
    <dgm:pt modelId="{E3C7B8B3-2FFF-48E1-985E-AE1BDC7538D2}" type="pres">
      <dgm:prSet presAssocID="{FA410D3C-8736-43DE-8817-E7A0D836374D}" presName="hierChild4" presStyleCnt="0"/>
      <dgm:spPr/>
    </dgm:pt>
    <dgm:pt modelId="{81D5C468-6C3A-45AA-A993-7931AA1E2588}" type="pres">
      <dgm:prSet presAssocID="{FA410D3C-8736-43DE-8817-E7A0D836374D}" presName="hierChild5" presStyleCnt="0"/>
      <dgm:spPr/>
    </dgm:pt>
    <dgm:pt modelId="{A2596A7B-AFCC-434B-82D3-5B7DE511306D}" type="pres">
      <dgm:prSet presAssocID="{9F6D5290-370C-4E8F-BAB6-A021588D376E}" presName="Name35" presStyleLbl="parChTrans1D2" presStyleIdx="1" presStyleCnt="3"/>
      <dgm:spPr/>
      <dgm:t>
        <a:bodyPr/>
        <a:lstStyle/>
        <a:p>
          <a:endParaRPr lang="en-US"/>
        </a:p>
      </dgm:t>
    </dgm:pt>
    <dgm:pt modelId="{CD3CC93B-155E-4E7E-8BB3-B5151BA35470}" type="pres">
      <dgm:prSet presAssocID="{77FAB2CE-F7F4-45AC-8BE9-CAB9DC43D3D0}" presName="hierRoot2" presStyleCnt="0">
        <dgm:presLayoutVars>
          <dgm:hierBranch/>
        </dgm:presLayoutVars>
      </dgm:prSet>
      <dgm:spPr/>
    </dgm:pt>
    <dgm:pt modelId="{E38239F7-8B90-4AAE-886E-DE7CF41F7B7E}" type="pres">
      <dgm:prSet presAssocID="{77FAB2CE-F7F4-45AC-8BE9-CAB9DC43D3D0}" presName="rootComposite" presStyleCnt="0"/>
      <dgm:spPr/>
    </dgm:pt>
    <dgm:pt modelId="{BAC7FE43-DE86-4293-A5A6-795618545E21}" type="pres">
      <dgm:prSet presAssocID="{77FAB2CE-F7F4-45AC-8BE9-CAB9DC43D3D0}" presName="rootText" presStyleLbl="node2" presStyleIdx="1" presStyleCnt="3" custScaleX="108901" custScaleY="212775" custLinFactNeighborX="-596" custLinFactNeighborY="6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FC51772-E1BE-4D1D-BB8F-BDDD19C0D6C3}" type="pres">
      <dgm:prSet presAssocID="{77FAB2CE-F7F4-45AC-8BE9-CAB9DC43D3D0}" presName="rootConnector" presStyleLbl="node2" presStyleIdx="1" presStyleCnt="3"/>
      <dgm:spPr/>
      <dgm:t>
        <a:bodyPr/>
        <a:lstStyle/>
        <a:p>
          <a:endParaRPr lang="en-US"/>
        </a:p>
      </dgm:t>
    </dgm:pt>
    <dgm:pt modelId="{3E7D2D52-67D5-4BC3-8931-2CFB6F187662}" type="pres">
      <dgm:prSet presAssocID="{77FAB2CE-F7F4-45AC-8BE9-CAB9DC43D3D0}" presName="hierChild4" presStyleCnt="0"/>
      <dgm:spPr/>
    </dgm:pt>
    <dgm:pt modelId="{50B6FDC3-2B57-400E-B49B-B59CCB21AD9F}" type="pres">
      <dgm:prSet presAssocID="{77FAB2CE-F7F4-45AC-8BE9-CAB9DC43D3D0}" presName="hierChild5" presStyleCnt="0"/>
      <dgm:spPr/>
    </dgm:pt>
    <dgm:pt modelId="{4146094F-0B2C-4CCD-87EC-6D2C7ECB08FD}" type="pres">
      <dgm:prSet presAssocID="{34236710-24DF-4C76-9690-BAD4926258C4}" presName="Name35" presStyleLbl="parChTrans1D2" presStyleIdx="2" presStyleCnt="3"/>
      <dgm:spPr/>
      <dgm:t>
        <a:bodyPr/>
        <a:lstStyle/>
        <a:p>
          <a:endParaRPr lang="en-US"/>
        </a:p>
      </dgm:t>
    </dgm:pt>
    <dgm:pt modelId="{89DBF570-6E48-468E-8A56-988833456266}" type="pres">
      <dgm:prSet presAssocID="{66D4E0FB-5952-44DD-BD09-4EF302C3D63F}" presName="hierRoot2" presStyleCnt="0">
        <dgm:presLayoutVars>
          <dgm:hierBranch/>
        </dgm:presLayoutVars>
      </dgm:prSet>
      <dgm:spPr/>
    </dgm:pt>
    <dgm:pt modelId="{683CED1D-9773-4B1A-BA8E-BDDDAED72E46}" type="pres">
      <dgm:prSet presAssocID="{66D4E0FB-5952-44DD-BD09-4EF302C3D63F}" presName="rootComposite" presStyleCnt="0"/>
      <dgm:spPr/>
    </dgm:pt>
    <dgm:pt modelId="{2C1A8CE3-41F1-4BB6-870E-4EB2DE1D2D31}" type="pres">
      <dgm:prSet presAssocID="{66D4E0FB-5952-44DD-BD09-4EF302C3D63F}" presName="rootText" presStyleLbl="node2" presStyleIdx="2" presStyleCnt="3" custScaleX="106038" custScaleY="21033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3C89221-B770-4F75-A239-4B8E8D2CEA52}" type="pres">
      <dgm:prSet presAssocID="{66D4E0FB-5952-44DD-BD09-4EF302C3D63F}" presName="rootConnector" presStyleLbl="node2" presStyleIdx="2" presStyleCnt="3"/>
      <dgm:spPr/>
      <dgm:t>
        <a:bodyPr/>
        <a:lstStyle/>
        <a:p>
          <a:endParaRPr lang="en-US"/>
        </a:p>
      </dgm:t>
    </dgm:pt>
    <dgm:pt modelId="{816EB3F7-C622-4241-BA5F-6E59C9A2BD42}" type="pres">
      <dgm:prSet presAssocID="{66D4E0FB-5952-44DD-BD09-4EF302C3D63F}" presName="hierChild4" presStyleCnt="0"/>
      <dgm:spPr/>
    </dgm:pt>
    <dgm:pt modelId="{F832DC9A-A56A-4207-A2C4-DA13E5872D75}" type="pres">
      <dgm:prSet presAssocID="{66D4E0FB-5952-44DD-BD09-4EF302C3D63F}" presName="hierChild5" presStyleCnt="0"/>
      <dgm:spPr/>
    </dgm:pt>
    <dgm:pt modelId="{C2357D5F-4792-4CC7-98A4-DCABBD3913C0}" type="pres">
      <dgm:prSet presAssocID="{0738EDF8-0DEA-453E-B905-A93444836061}" presName="hierChild3" presStyleCnt="0"/>
      <dgm:spPr/>
    </dgm:pt>
  </dgm:ptLst>
  <dgm:cxnLst>
    <dgm:cxn modelId="{4B30CB34-F239-4E65-ACEA-9FCF75C3A596}" type="presOf" srcId="{34236710-24DF-4C76-9690-BAD4926258C4}" destId="{4146094F-0B2C-4CCD-87EC-6D2C7ECB08FD}" srcOrd="0" destOrd="0" presId="urn:microsoft.com/office/officeart/2005/8/layout/orgChart1"/>
    <dgm:cxn modelId="{58A169BD-160A-4798-BE90-642D0BE8A4E2}" type="presOf" srcId="{0738EDF8-0DEA-453E-B905-A93444836061}" destId="{0EE1735D-A82F-4D7F-B7DA-B2693DA96510}" srcOrd="0" destOrd="0" presId="urn:microsoft.com/office/officeart/2005/8/layout/orgChart1"/>
    <dgm:cxn modelId="{46960D4F-F582-4B4B-A34F-805AFC9D49E7}" type="presOf" srcId="{FA410D3C-8736-43DE-8817-E7A0D836374D}" destId="{CBC48B31-3526-4919-A59E-9696DFDA736D}" srcOrd="0" destOrd="0" presId="urn:microsoft.com/office/officeart/2005/8/layout/orgChart1"/>
    <dgm:cxn modelId="{1638A4D2-FD90-44E3-89F7-72C7808A443E}" srcId="{0738EDF8-0DEA-453E-B905-A93444836061}" destId="{77FAB2CE-F7F4-45AC-8BE9-CAB9DC43D3D0}" srcOrd="1" destOrd="0" parTransId="{9F6D5290-370C-4E8F-BAB6-A021588D376E}" sibTransId="{6D772180-349C-4E6C-8E94-1BA88A474D69}"/>
    <dgm:cxn modelId="{0A835FC2-6B1F-410C-AD0F-6C6799D7E55D}" type="presOf" srcId="{DF616914-B7EF-4D55-BEFB-2D93918B4E82}" destId="{089FEDC3-5BA3-4314-88D0-66F61F6AF625}" srcOrd="0" destOrd="0" presId="urn:microsoft.com/office/officeart/2005/8/layout/orgChart1"/>
    <dgm:cxn modelId="{F41A7346-2A17-459F-8C1B-7E3965839326}" srcId="{DF616914-B7EF-4D55-BEFB-2D93918B4E82}" destId="{0738EDF8-0DEA-453E-B905-A93444836061}" srcOrd="0" destOrd="0" parTransId="{F0CF71D4-FAC7-4999-9F59-197ECFA07D47}" sibTransId="{B6985016-9CC8-4955-8AF1-86837CCFDF0F}"/>
    <dgm:cxn modelId="{52CCC1C4-13A7-4D57-82A1-BBE927054D88}" type="presOf" srcId="{66D4E0FB-5952-44DD-BD09-4EF302C3D63F}" destId="{2C1A8CE3-41F1-4BB6-870E-4EB2DE1D2D31}" srcOrd="0" destOrd="0" presId="urn:microsoft.com/office/officeart/2005/8/layout/orgChart1"/>
    <dgm:cxn modelId="{99172475-79F8-4811-B9C0-2DE4147F1262}" type="presOf" srcId="{5A77EE3E-3586-416E-A8A3-3082717EB8BD}" destId="{008C9591-0B71-4C45-A32A-E9A6DA923E59}" srcOrd="0" destOrd="0" presId="urn:microsoft.com/office/officeart/2005/8/layout/orgChart1"/>
    <dgm:cxn modelId="{8B8D3F28-EFFF-433A-8F56-428C08C126F4}" type="presOf" srcId="{77FAB2CE-F7F4-45AC-8BE9-CAB9DC43D3D0}" destId="{BAC7FE43-DE86-4293-A5A6-795618545E21}" srcOrd="0" destOrd="0" presId="urn:microsoft.com/office/officeart/2005/8/layout/orgChart1"/>
    <dgm:cxn modelId="{3B24C7AA-CCDC-4658-B72D-D4B6655D8AD4}" type="presOf" srcId="{0738EDF8-0DEA-453E-B905-A93444836061}" destId="{2F616466-585E-4F85-ABD6-C1A74556AFD0}" srcOrd="1" destOrd="0" presId="urn:microsoft.com/office/officeart/2005/8/layout/orgChart1"/>
    <dgm:cxn modelId="{14C09013-CF85-40C4-A335-0F170AA83198}" type="presOf" srcId="{9F6D5290-370C-4E8F-BAB6-A021588D376E}" destId="{A2596A7B-AFCC-434B-82D3-5B7DE511306D}" srcOrd="0" destOrd="0" presId="urn:microsoft.com/office/officeart/2005/8/layout/orgChart1"/>
    <dgm:cxn modelId="{4DD47A4A-1F92-4346-B6C8-AEB971B0AD3C}" type="presOf" srcId="{66D4E0FB-5952-44DD-BD09-4EF302C3D63F}" destId="{23C89221-B770-4F75-A239-4B8E8D2CEA52}" srcOrd="1" destOrd="0" presId="urn:microsoft.com/office/officeart/2005/8/layout/orgChart1"/>
    <dgm:cxn modelId="{AF2EDB73-B555-4ED2-B44F-3EDE356E6033}" type="presOf" srcId="{77FAB2CE-F7F4-45AC-8BE9-CAB9DC43D3D0}" destId="{3FC51772-E1BE-4D1D-BB8F-BDDD19C0D6C3}" srcOrd="1" destOrd="0" presId="urn:microsoft.com/office/officeart/2005/8/layout/orgChart1"/>
    <dgm:cxn modelId="{D7FFF4B2-9E01-4C85-A715-A7AF5625D856}" srcId="{0738EDF8-0DEA-453E-B905-A93444836061}" destId="{66D4E0FB-5952-44DD-BD09-4EF302C3D63F}" srcOrd="2" destOrd="0" parTransId="{34236710-24DF-4C76-9690-BAD4926258C4}" sibTransId="{425BFED1-C3C0-4221-A1EF-7F73995EA4F9}"/>
    <dgm:cxn modelId="{FEBFB47A-01A3-43AF-9A3C-434A965F8567}" srcId="{0738EDF8-0DEA-453E-B905-A93444836061}" destId="{FA410D3C-8736-43DE-8817-E7A0D836374D}" srcOrd="0" destOrd="0" parTransId="{5A77EE3E-3586-416E-A8A3-3082717EB8BD}" sibTransId="{AE0A531C-B1CC-427C-98C2-F35C01DD09F4}"/>
    <dgm:cxn modelId="{055CCBA7-E7B5-4E64-88CE-361BF69000CE}" type="presOf" srcId="{FA410D3C-8736-43DE-8817-E7A0D836374D}" destId="{47A3AE77-DFCA-4BD3-B819-8005B3E3CE5A}" srcOrd="1" destOrd="0" presId="urn:microsoft.com/office/officeart/2005/8/layout/orgChart1"/>
    <dgm:cxn modelId="{16D725DF-8938-49F4-BB1A-429F389EC4EB}" type="presParOf" srcId="{089FEDC3-5BA3-4314-88D0-66F61F6AF625}" destId="{9FD01990-65CF-4858-8CD8-8A5FE693D57F}" srcOrd="0" destOrd="0" presId="urn:microsoft.com/office/officeart/2005/8/layout/orgChart1"/>
    <dgm:cxn modelId="{F3AD6FFC-DC78-4568-A247-5BFDDCFA4649}" type="presParOf" srcId="{9FD01990-65CF-4858-8CD8-8A5FE693D57F}" destId="{0023FABE-85D8-413F-8933-E31527340AAF}" srcOrd="0" destOrd="0" presId="urn:microsoft.com/office/officeart/2005/8/layout/orgChart1"/>
    <dgm:cxn modelId="{6D86A123-9C27-46E1-8CA5-0EC8C941BB91}" type="presParOf" srcId="{0023FABE-85D8-413F-8933-E31527340AAF}" destId="{0EE1735D-A82F-4D7F-B7DA-B2693DA96510}" srcOrd="0" destOrd="0" presId="urn:microsoft.com/office/officeart/2005/8/layout/orgChart1"/>
    <dgm:cxn modelId="{DFAD4BE8-5849-4B60-AA3D-BD40DF042DDC}" type="presParOf" srcId="{0023FABE-85D8-413F-8933-E31527340AAF}" destId="{2F616466-585E-4F85-ABD6-C1A74556AFD0}" srcOrd="1" destOrd="0" presId="urn:microsoft.com/office/officeart/2005/8/layout/orgChart1"/>
    <dgm:cxn modelId="{327083F2-8607-4DC8-85C1-8A1A6DA9B08F}" type="presParOf" srcId="{9FD01990-65CF-4858-8CD8-8A5FE693D57F}" destId="{64B0001F-FED4-4728-97CA-A862A4EEA329}" srcOrd="1" destOrd="0" presId="urn:microsoft.com/office/officeart/2005/8/layout/orgChart1"/>
    <dgm:cxn modelId="{D457F26E-5180-4B80-BD08-DD3B8D2B7A26}" type="presParOf" srcId="{64B0001F-FED4-4728-97CA-A862A4EEA329}" destId="{008C9591-0B71-4C45-A32A-E9A6DA923E59}" srcOrd="0" destOrd="0" presId="urn:microsoft.com/office/officeart/2005/8/layout/orgChart1"/>
    <dgm:cxn modelId="{954EA296-DDFE-4117-BB60-B4354E6EE9D5}" type="presParOf" srcId="{64B0001F-FED4-4728-97CA-A862A4EEA329}" destId="{B2A9A9C8-37BB-451E-A655-721A12D474FA}" srcOrd="1" destOrd="0" presId="urn:microsoft.com/office/officeart/2005/8/layout/orgChart1"/>
    <dgm:cxn modelId="{370515B5-039F-4328-BF60-A9AB20ABD8AF}" type="presParOf" srcId="{B2A9A9C8-37BB-451E-A655-721A12D474FA}" destId="{306D54DA-9FA9-42CE-8D64-F75A402CC7DA}" srcOrd="0" destOrd="0" presId="urn:microsoft.com/office/officeart/2005/8/layout/orgChart1"/>
    <dgm:cxn modelId="{03B94391-8D7B-4BA2-AF2E-85B03266AD4C}" type="presParOf" srcId="{306D54DA-9FA9-42CE-8D64-F75A402CC7DA}" destId="{CBC48B31-3526-4919-A59E-9696DFDA736D}" srcOrd="0" destOrd="0" presId="urn:microsoft.com/office/officeart/2005/8/layout/orgChart1"/>
    <dgm:cxn modelId="{708ACEBF-DDD8-4773-BA3C-AAE0ED9FBC48}" type="presParOf" srcId="{306D54DA-9FA9-42CE-8D64-F75A402CC7DA}" destId="{47A3AE77-DFCA-4BD3-B819-8005B3E3CE5A}" srcOrd="1" destOrd="0" presId="urn:microsoft.com/office/officeart/2005/8/layout/orgChart1"/>
    <dgm:cxn modelId="{37BC0BCD-8163-42B9-AED9-BACDF6A24024}" type="presParOf" srcId="{B2A9A9C8-37BB-451E-A655-721A12D474FA}" destId="{E3C7B8B3-2FFF-48E1-985E-AE1BDC7538D2}" srcOrd="1" destOrd="0" presId="urn:microsoft.com/office/officeart/2005/8/layout/orgChart1"/>
    <dgm:cxn modelId="{3ECCD90B-A796-44B0-B78C-B947E66DF5BF}" type="presParOf" srcId="{B2A9A9C8-37BB-451E-A655-721A12D474FA}" destId="{81D5C468-6C3A-45AA-A993-7931AA1E2588}" srcOrd="2" destOrd="0" presId="urn:microsoft.com/office/officeart/2005/8/layout/orgChart1"/>
    <dgm:cxn modelId="{D6934B7D-D986-48FB-A893-09BCCBF0E0B2}" type="presParOf" srcId="{64B0001F-FED4-4728-97CA-A862A4EEA329}" destId="{A2596A7B-AFCC-434B-82D3-5B7DE511306D}" srcOrd="2" destOrd="0" presId="urn:microsoft.com/office/officeart/2005/8/layout/orgChart1"/>
    <dgm:cxn modelId="{CB867B00-416F-40B6-8AEE-0C3B308FA088}" type="presParOf" srcId="{64B0001F-FED4-4728-97CA-A862A4EEA329}" destId="{CD3CC93B-155E-4E7E-8BB3-B5151BA35470}" srcOrd="3" destOrd="0" presId="urn:microsoft.com/office/officeart/2005/8/layout/orgChart1"/>
    <dgm:cxn modelId="{F5955042-4D6C-442E-88EC-C7AFFEB22868}" type="presParOf" srcId="{CD3CC93B-155E-4E7E-8BB3-B5151BA35470}" destId="{E38239F7-8B90-4AAE-886E-DE7CF41F7B7E}" srcOrd="0" destOrd="0" presId="urn:microsoft.com/office/officeart/2005/8/layout/orgChart1"/>
    <dgm:cxn modelId="{F82A19C3-2351-4F29-B410-E605A92F9037}" type="presParOf" srcId="{E38239F7-8B90-4AAE-886E-DE7CF41F7B7E}" destId="{BAC7FE43-DE86-4293-A5A6-795618545E21}" srcOrd="0" destOrd="0" presId="urn:microsoft.com/office/officeart/2005/8/layout/orgChart1"/>
    <dgm:cxn modelId="{227E284A-5B69-4755-B6E6-3162EA3026A7}" type="presParOf" srcId="{E38239F7-8B90-4AAE-886E-DE7CF41F7B7E}" destId="{3FC51772-E1BE-4D1D-BB8F-BDDD19C0D6C3}" srcOrd="1" destOrd="0" presId="urn:microsoft.com/office/officeart/2005/8/layout/orgChart1"/>
    <dgm:cxn modelId="{3459860D-57DC-4886-A5FE-3C513134B080}" type="presParOf" srcId="{CD3CC93B-155E-4E7E-8BB3-B5151BA35470}" destId="{3E7D2D52-67D5-4BC3-8931-2CFB6F187662}" srcOrd="1" destOrd="0" presId="urn:microsoft.com/office/officeart/2005/8/layout/orgChart1"/>
    <dgm:cxn modelId="{0EDEF512-B8AA-443A-9FF1-3C333A1A6D2F}" type="presParOf" srcId="{CD3CC93B-155E-4E7E-8BB3-B5151BA35470}" destId="{50B6FDC3-2B57-400E-B49B-B59CCB21AD9F}" srcOrd="2" destOrd="0" presId="urn:microsoft.com/office/officeart/2005/8/layout/orgChart1"/>
    <dgm:cxn modelId="{1826AC48-5940-4921-8B16-21DE1EAFA689}" type="presParOf" srcId="{64B0001F-FED4-4728-97CA-A862A4EEA329}" destId="{4146094F-0B2C-4CCD-87EC-6D2C7ECB08FD}" srcOrd="4" destOrd="0" presId="urn:microsoft.com/office/officeart/2005/8/layout/orgChart1"/>
    <dgm:cxn modelId="{E1A3F139-3CDA-490C-B6FA-C29A4A24AD6A}" type="presParOf" srcId="{64B0001F-FED4-4728-97CA-A862A4EEA329}" destId="{89DBF570-6E48-468E-8A56-988833456266}" srcOrd="5" destOrd="0" presId="urn:microsoft.com/office/officeart/2005/8/layout/orgChart1"/>
    <dgm:cxn modelId="{B13CF824-9C5A-4E38-A2C7-110298DFD6B8}" type="presParOf" srcId="{89DBF570-6E48-468E-8A56-988833456266}" destId="{683CED1D-9773-4B1A-BA8E-BDDDAED72E46}" srcOrd="0" destOrd="0" presId="urn:microsoft.com/office/officeart/2005/8/layout/orgChart1"/>
    <dgm:cxn modelId="{67B9AF9A-81DF-4054-9CEC-6AEBE50AC862}" type="presParOf" srcId="{683CED1D-9773-4B1A-BA8E-BDDDAED72E46}" destId="{2C1A8CE3-41F1-4BB6-870E-4EB2DE1D2D31}" srcOrd="0" destOrd="0" presId="urn:microsoft.com/office/officeart/2005/8/layout/orgChart1"/>
    <dgm:cxn modelId="{1533200C-39F6-49E1-AE94-A9D907090F2C}" type="presParOf" srcId="{683CED1D-9773-4B1A-BA8E-BDDDAED72E46}" destId="{23C89221-B770-4F75-A239-4B8E8D2CEA52}" srcOrd="1" destOrd="0" presId="urn:microsoft.com/office/officeart/2005/8/layout/orgChart1"/>
    <dgm:cxn modelId="{F68D977C-FE8F-42E8-9D8F-BA7AF28BC81C}" type="presParOf" srcId="{89DBF570-6E48-468E-8A56-988833456266}" destId="{816EB3F7-C622-4241-BA5F-6E59C9A2BD42}" srcOrd="1" destOrd="0" presId="urn:microsoft.com/office/officeart/2005/8/layout/orgChart1"/>
    <dgm:cxn modelId="{72B49DA3-D7A1-474B-B928-4D7B88E1225E}" type="presParOf" srcId="{89DBF570-6E48-468E-8A56-988833456266}" destId="{F832DC9A-A56A-4207-A2C4-DA13E5872D75}" srcOrd="2" destOrd="0" presId="urn:microsoft.com/office/officeart/2005/8/layout/orgChart1"/>
    <dgm:cxn modelId="{6F2F7BFA-851D-446D-86AE-79CFED353DC1}" type="presParOf" srcId="{9FD01990-65CF-4858-8CD8-8A5FE693D57F}" destId="{C2357D5F-4792-4CC7-98A4-DCABBD3913C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46094F-0B2C-4CCD-87EC-6D2C7ECB08FD}">
      <dsp:nvSpPr>
        <dsp:cNvPr id="0" name=""/>
        <dsp:cNvSpPr/>
      </dsp:nvSpPr>
      <dsp:spPr>
        <a:xfrm>
          <a:off x="4343423" y="1489743"/>
          <a:ext cx="3078217" cy="5613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1061"/>
              </a:lnTo>
              <a:lnTo>
                <a:pt x="3078217" y="311061"/>
              </a:lnTo>
              <a:lnTo>
                <a:pt x="3078217" y="561303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596A7B-AFCC-434B-82D3-5B7DE511306D}">
      <dsp:nvSpPr>
        <dsp:cNvPr id="0" name=""/>
        <dsp:cNvSpPr/>
      </dsp:nvSpPr>
      <dsp:spPr>
        <a:xfrm>
          <a:off x="4297703" y="1489743"/>
          <a:ext cx="91440" cy="5685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8271"/>
              </a:lnTo>
              <a:lnTo>
                <a:pt x="47984" y="318271"/>
              </a:lnTo>
              <a:lnTo>
                <a:pt x="47984" y="568512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8C9591-0B71-4C45-A32A-E9A6DA923E59}">
      <dsp:nvSpPr>
        <dsp:cNvPr id="0" name=""/>
        <dsp:cNvSpPr/>
      </dsp:nvSpPr>
      <dsp:spPr>
        <a:xfrm>
          <a:off x="1281650" y="1489743"/>
          <a:ext cx="3061773" cy="561303"/>
        </a:xfrm>
        <a:custGeom>
          <a:avLst/>
          <a:gdLst/>
          <a:ahLst/>
          <a:cxnLst/>
          <a:rect l="0" t="0" r="0" b="0"/>
          <a:pathLst>
            <a:path>
              <a:moveTo>
                <a:pt x="3061773" y="0"/>
              </a:moveTo>
              <a:lnTo>
                <a:pt x="3061773" y="311061"/>
              </a:lnTo>
              <a:lnTo>
                <a:pt x="0" y="311061"/>
              </a:lnTo>
              <a:lnTo>
                <a:pt x="0" y="561303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1735D-A82F-4D7F-B7DA-B2693DA96510}">
      <dsp:nvSpPr>
        <dsp:cNvPr id="0" name=""/>
        <dsp:cNvSpPr/>
      </dsp:nvSpPr>
      <dsp:spPr>
        <a:xfrm>
          <a:off x="3048044" y="153252"/>
          <a:ext cx="2590759" cy="1336490"/>
        </a:xfrm>
        <a:prstGeom prst="rect">
          <a:avLst/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400" b="1" i="0" u="none" strike="noStrike" kern="1200" cap="none" normalizeH="0" baseline="0" dirty="0" smtClean="0">
              <a:ln/>
              <a:effectLst/>
              <a:latin typeface="Arial" charset="0"/>
            </a:rPr>
            <a:t>Vice President for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n-US" sz="1400" b="1" i="0" u="none" strike="noStrike" kern="1200" cap="none" normalizeH="0" baseline="0" dirty="0" smtClean="0">
              <a:ln/>
              <a:effectLst/>
              <a:latin typeface="Arial" charset="0"/>
            </a:rPr>
            <a:t>Advancement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4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n-US" sz="1400" b="1" i="0" u="none" strike="noStrike" kern="1200" cap="none" normalizeH="0" baseline="0" dirty="0" smtClean="0">
              <a:ln/>
              <a:effectLst/>
              <a:latin typeface="Arial" charset="0"/>
            </a:rPr>
            <a:t>Barry Goodling</a:t>
          </a:r>
          <a:endParaRPr kumimoji="0" lang="en-US" sz="1400" b="0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900" b="0" i="0" u="none" strike="noStrike" kern="1200" cap="none" normalizeH="0" baseline="0" dirty="0" smtClean="0">
              <a:ln/>
              <a:effectLst/>
              <a:latin typeface="Arial" charset="0"/>
            </a:rPr>
            <a:t>	</a:t>
          </a:r>
        </a:p>
      </dsp:txBody>
      <dsp:txXfrm>
        <a:off x="3048044" y="153252"/>
        <a:ext cx="2590759" cy="1336490"/>
      </dsp:txXfrm>
    </dsp:sp>
    <dsp:sp modelId="{CBC48B31-3526-4919-A59E-9696DFDA736D}">
      <dsp:nvSpPr>
        <dsp:cNvPr id="0" name=""/>
        <dsp:cNvSpPr/>
      </dsp:nvSpPr>
      <dsp:spPr>
        <a:xfrm>
          <a:off x="1583" y="2051046"/>
          <a:ext cx="2560134" cy="2533775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2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2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200" b="1" i="0" u="none" strike="noStrike" kern="1200" cap="none" normalizeH="0" baseline="0" dirty="0" smtClean="0">
              <a:ln/>
              <a:effectLst/>
              <a:latin typeface="Arial" charset="0"/>
            </a:rPr>
            <a:t>Office of Marketing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n-US" sz="1200" b="1" i="0" u="none" strike="noStrike" kern="1200" cap="none" normalizeH="0" baseline="0" dirty="0" smtClean="0">
              <a:ln/>
              <a:effectLst/>
              <a:latin typeface="Arial" charset="0"/>
            </a:rPr>
            <a:t>&amp; Public Relations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2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n-US" sz="1200" b="1" i="0" u="none" strike="noStrike" kern="1200" cap="none" normalizeH="0" baseline="0" dirty="0" smtClean="0">
              <a:ln/>
              <a:effectLst/>
              <a:latin typeface="Arial" charset="0"/>
            </a:rPr>
            <a:t>Carla Gross, Director</a:t>
          </a:r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0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Print &amp; Electronic Communications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Photography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Media Relations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Web Services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Traveling Music Ensembles/Cultural Series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Event Planning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Institutional Marketing and     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Communications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Bridge Magazine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President’s Report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000" b="0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0" lang="en-US" sz="500" b="0" i="0" u="none" strike="noStrike" kern="1200" cap="none" normalizeH="0" baseline="0" dirty="0" smtClean="0">
              <a:ln/>
              <a:effectLst/>
              <a:latin typeface="Arial" charset="0"/>
            </a:rPr>
            <a:t> </a:t>
          </a:r>
        </a:p>
      </dsp:txBody>
      <dsp:txXfrm>
        <a:off x="1583" y="2051046"/>
        <a:ext cx="2560134" cy="2533775"/>
      </dsp:txXfrm>
    </dsp:sp>
    <dsp:sp modelId="{BAC7FE43-DE86-4293-A5A6-795618545E21}">
      <dsp:nvSpPr>
        <dsp:cNvPr id="0" name=""/>
        <dsp:cNvSpPr/>
      </dsp:nvSpPr>
      <dsp:spPr>
        <a:xfrm>
          <a:off x="3047996" y="2058255"/>
          <a:ext cx="2595382" cy="2535479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2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200" b="1" i="0" u="none" strike="noStrike" kern="1200" cap="none" normalizeH="0" baseline="0" dirty="0" smtClean="0">
              <a:ln/>
              <a:effectLst/>
              <a:latin typeface="Arial" charset="0"/>
            </a:rPr>
            <a:t>Office of Alumni &amp; 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n-US" sz="1200" b="1" i="0" u="none" strike="noStrike" kern="1200" cap="none" normalizeH="0" baseline="0" dirty="0" smtClean="0">
              <a:ln/>
              <a:effectLst/>
              <a:latin typeface="Arial" charset="0"/>
            </a:rPr>
            <a:t>Parent Relations</a:t>
          </a: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2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n-US" sz="1200" b="1" i="0" u="none" strike="noStrike" kern="1200" cap="none" normalizeH="0" baseline="0" dirty="0" smtClean="0">
              <a:ln/>
              <a:effectLst/>
              <a:latin typeface="Arial" charset="0"/>
            </a:rPr>
            <a:t>Jay </a:t>
          </a:r>
          <a:r>
            <a:rPr kumimoji="0" lang="en-US" sz="1200" b="1" i="0" u="none" strike="noStrike" kern="1200" cap="none" normalizeH="0" baseline="0" dirty="0" err="1" smtClean="0">
              <a:ln/>
              <a:effectLst/>
              <a:latin typeface="Arial" charset="0"/>
            </a:rPr>
            <a:t>McClymont</a:t>
          </a:r>
          <a:r>
            <a:rPr kumimoji="0" lang="en-US" sz="1200" b="1" i="0" u="none" strike="noStrike" kern="1200" cap="none" normalizeH="0" baseline="0" dirty="0" smtClean="0">
              <a:ln/>
              <a:effectLst/>
              <a:latin typeface="Arial" charset="0"/>
            </a:rPr>
            <a:t>, Director</a:t>
          </a:r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0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Homecoming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Alumni/Parents Councils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Alumni/Parent Communications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Alumni News/Data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Event Planning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Class Reunions &amp; Affinity Group Programs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Senior Class &amp; Student Alumni Programs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lang="en-US" sz="1000" kern="1200" dirty="0" smtClean="0"/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lang="en-US" sz="1000" kern="1200" dirty="0" smtClean="0"/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000" b="0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endParaRPr lang="en-US" sz="500" kern="1200" dirty="0" smtClean="0"/>
        </a:p>
      </dsp:txBody>
      <dsp:txXfrm>
        <a:off x="3047996" y="2058255"/>
        <a:ext cx="2595382" cy="2535479"/>
      </dsp:txXfrm>
    </dsp:sp>
    <dsp:sp modelId="{2C1A8CE3-41F1-4BB6-870E-4EB2DE1D2D31}">
      <dsp:nvSpPr>
        <dsp:cNvPr id="0" name=""/>
        <dsp:cNvSpPr/>
      </dsp:nvSpPr>
      <dsp:spPr>
        <a:xfrm>
          <a:off x="6158066" y="2051046"/>
          <a:ext cx="2527150" cy="2506428"/>
        </a:xfrm>
        <a:prstGeom prst="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800" b="1" i="0" u="none" strike="noStrike" kern="1200" cap="none" normalizeH="0" baseline="0" dirty="0" smtClean="0">
              <a:ln/>
              <a:effectLst/>
              <a:latin typeface="Arial" charset="0"/>
            </a:rPr>
            <a:t> </a:t>
          </a:r>
          <a:endParaRPr kumimoji="0" lang="en-US" sz="10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1200" b="1" i="0" u="none" strike="noStrike" kern="1200" cap="none" normalizeH="0" baseline="0" dirty="0" smtClean="0">
              <a:ln/>
              <a:effectLst/>
              <a:latin typeface="Arial" charset="0"/>
            </a:rPr>
            <a:t>Office </a:t>
          </a:r>
          <a:r>
            <a:rPr kumimoji="0" lang="en-US" sz="1200" b="1" i="0" u="none" strike="noStrike" kern="1200" cap="none" normalizeH="0" baseline="0" dirty="0" smtClean="0">
              <a:ln/>
              <a:effectLst/>
              <a:latin typeface="Arial" charset="0"/>
            </a:rPr>
            <a:t>of </a:t>
          </a:r>
          <a:r>
            <a:rPr kumimoji="0" lang="en-US" sz="1200" b="1" i="0" u="none" strike="noStrike" kern="1200" cap="none" normalizeH="0" baseline="0" dirty="0" smtClean="0">
              <a:ln/>
              <a:effectLst/>
              <a:latin typeface="Arial" charset="0"/>
            </a:rPr>
            <a:t>Development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10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8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kumimoji="0" lang="en-US" sz="1200" b="1" i="0" u="none" strike="noStrike" kern="1200" cap="none" normalizeH="0" baseline="0" dirty="0" smtClean="0">
              <a:ln/>
              <a:effectLst/>
              <a:latin typeface="Arial" charset="0"/>
            </a:rPr>
            <a:t>Jon Stuckey, Director</a:t>
          </a:r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11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lvl="0" indent="0" algn="l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Annual Fund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Major Gifts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Prospect Management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Campaign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Government Relations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Grants </a:t>
          </a:r>
        </a:p>
        <a:p>
          <a:pPr marL="0" lvl="0" indent="0" algn="l" defTabSz="91440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r>
            <a:rPr lang="en-US" sz="1000" kern="1200" dirty="0" smtClean="0"/>
            <a:t>  Donor Records</a:t>
          </a:r>
          <a:endParaRPr kumimoji="0" lang="en-US" sz="5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5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5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5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500" b="1" i="0" u="none" strike="noStrike" kern="1200" cap="none" normalizeH="0" baseline="0" dirty="0" smtClean="0">
            <a:ln/>
            <a:effectLst/>
            <a:latin typeface="Arial" charset="0"/>
          </a:endParaRPr>
        </a:p>
        <a:p>
          <a:pPr marL="0" lvl="0" indent="0" algn="ctr" defTabSz="914400" rtl="0">
            <a:lnSpc>
              <a:spcPct val="100000"/>
            </a:lnSpc>
            <a:spcBef>
              <a:spcPct val="0"/>
            </a:spcBef>
            <a:spcAft>
              <a:spcPct val="0"/>
            </a:spcAft>
            <a:buNone/>
          </a:pPr>
          <a:endParaRPr kumimoji="0" lang="en-US" sz="500" b="1" i="0" u="none" strike="noStrike" kern="1200" cap="none" normalizeH="0" baseline="0" dirty="0" smtClean="0">
            <a:ln/>
            <a:effectLst/>
            <a:latin typeface="Arial" charset="0"/>
          </a:endParaRPr>
        </a:p>
      </dsp:txBody>
      <dsp:txXfrm>
        <a:off x="6158066" y="2051046"/>
        <a:ext cx="2527150" cy="2506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B794A-0480-442F-AA06-87F32874E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95BD0-7C6B-4D96-9128-15498DC595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88E94-9819-4A1C-807D-9A15A6BE7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F9B89-1F1A-4C97-92A8-C62D0CDE6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5F223-1895-4C30-AFA5-1C77C9089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FEA04-98CB-4BE6-A3B7-E7F5293D6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9849E-4DD1-4530-A061-B11AD89D2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2BBC8-9A77-4B4D-BBF6-6FAFD10F99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B4745-86DC-4F82-80B3-005E95419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B6AC-517D-42F1-AD20-85D376A9B1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99981-2CB4-4995-B693-AE54180F7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CC8A2-2B33-4951-A195-3E6885046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C033DE9-A03E-4DE9-A5DB-25F1CB31F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Messiah College</a:t>
            </a:r>
            <a:br>
              <a:rPr lang="en-US" sz="4000" smtClean="0"/>
            </a:br>
            <a:r>
              <a:rPr lang="en-US" sz="4000" smtClean="0"/>
              <a:t>Advancement Division</a:t>
            </a:r>
          </a:p>
        </p:txBody>
      </p:sp>
      <p:graphicFrame>
        <p:nvGraphicFramePr>
          <p:cNvPr id="6" name="Diagram 5"/>
          <p:cNvGraphicFramePr/>
          <p:nvPr/>
        </p:nvGraphicFramePr>
        <p:xfrm>
          <a:off x="228600" y="1600200"/>
          <a:ext cx="86868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117</Words>
  <Application>Microsoft Office PowerPoint</Application>
  <PresentationFormat>On-screen Show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Messiah College Advancement Division</vt:lpstr>
    </vt:vector>
  </TitlesOfParts>
  <Company>Messiah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Messiah College Advancement Division</dc:title>
  <dc:creator>ITS</dc:creator>
  <cp:lastModifiedBy>kleedy</cp:lastModifiedBy>
  <cp:revision>18</cp:revision>
  <cp:lastPrinted>2010-08-25T14:02:44Z</cp:lastPrinted>
  <dcterms:created xsi:type="dcterms:W3CDTF">2003-07-30T19:53:48Z</dcterms:created>
  <dcterms:modified xsi:type="dcterms:W3CDTF">2010-12-07T21:32:22Z</dcterms:modified>
</cp:coreProperties>
</file>