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86" r:id="rId6"/>
    <p:sldId id="294" r:id="rId7"/>
    <p:sldId id="290" r:id="rId8"/>
    <p:sldId id="297" r:id="rId9"/>
    <p:sldId id="296" r:id="rId10"/>
    <p:sldId id="291" r:id="rId11"/>
    <p:sldId id="295" r:id="rId12"/>
    <p:sldId id="285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D57834-FD84-4DC2-B9DA-E93E641F7A54}">
          <p14:sldIdLst>
            <p14:sldId id="256"/>
            <p14:sldId id="257"/>
            <p14:sldId id="267"/>
            <p14:sldId id="268"/>
            <p14:sldId id="286"/>
            <p14:sldId id="294"/>
            <p14:sldId id="290"/>
            <p14:sldId id="297"/>
            <p14:sldId id="296"/>
            <p14:sldId id="291"/>
            <p14:sldId id="295"/>
            <p14:sldId id="285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8CFB0-6785-EF47-A440-6DD6A140361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CF41D-F394-6C44-8B41-F74FB62BF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</a:t>
            </a:r>
            <a:r>
              <a:rPr lang="en-US" baseline="0" dirty="0" smtClean="0"/>
              <a:t> students to quarter-sheet hand out about Application process and links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F41D-F394-6C44-8B41-F74FB62BF7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323526-565D-4D29-9994-6CC14A12BAB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88E1722-35A0-48CC-B008-DB53C995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ismoffice@messiah.edu" TargetMode="External"/><Relationship Id="rId2" Type="http://schemas.openxmlformats.org/officeDocument/2006/relationships/hyperlink" Target="http://www.messiah.edu/info/21018/international_opportuniti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heaffer@messiah.edu" TargetMode="External"/><Relationship Id="rId2" Type="http://schemas.openxmlformats.org/officeDocument/2006/relationships/hyperlink" Target="mailto:nismoffice@messia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10634">
            <a:off x="-677065" y="2774796"/>
            <a:ext cx="8846385" cy="726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International Service INFO night!</a:t>
            </a:r>
            <a:endParaRPr lang="en-US" sz="4000" dirty="0"/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5" y="6096000"/>
            <a:ext cx="3007895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20940" cy="548640"/>
          </a:xfrm>
        </p:spPr>
        <p:txBody>
          <a:bodyPr/>
          <a:lstStyle/>
          <a:p>
            <a:pPr algn="r"/>
            <a:r>
              <a:rPr lang="en-US" sz="4400" dirty="0" smtClean="0"/>
              <a:t>Application Process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36999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Review Position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Apply Online or Paper 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If notified, then Sign-Up for Interview</a:t>
            </a:r>
          </a:p>
        </p:txBody>
      </p:sp>
    </p:spTree>
    <p:extLst>
      <p:ext uri="{BB962C8B-B14F-4D97-AF65-F5344CB8AC3E}">
        <p14:creationId xmlns:p14="http://schemas.microsoft.com/office/powerpoint/2010/main" val="38291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20940" cy="548640"/>
          </a:xfrm>
        </p:spPr>
        <p:txBody>
          <a:bodyPr/>
          <a:lstStyle/>
          <a:p>
            <a:pPr algn="r"/>
            <a:r>
              <a:rPr lang="en-US" sz="4400" dirty="0" smtClean="0"/>
              <a:t>Cost &amp; raising support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19812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Fundraising</a:t>
            </a:r>
          </a:p>
          <a:p>
            <a:pPr marL="1467612" lvl="6" indent="-457200">
              <a:buFont typeface="Arial"/>
              <a:buChar char="•"/>
            </a:pPr>
            <a:r>
              <a:rPr lang="en-US" sz="2600" dirty="0" smtClean="0"/>
              <a:t>Responsible for Raising Individual Funds</a:t>
            </a:r>
          </a:p>
          <a:p>
            <a:pPr marL="1467612" lvl="6" indent="-457200">
              <a:buFont typeface="Arial"/>
              <a:buChar char="•"/>
            </a:pPr>
            <a:r>
              <a:rPr lang="en-US" sz="2600" dirty="0" smtClean="0"/>
              <a:t>Financial &amp; Prayer Support Letters</a:t>
            </a:r>
          </a:p>
          <a:p>
            <a:pPr marL="1467612" lvl="6" indent="-457200">
              <a:buFont typeface="Arial"/>
              <a:buChar char="•"/>
            </a:pPr>
            <a:r>
              <a:rPr lang="en-US" sz="2600" dirty="0" smtClean="0"/>
              <a:t>Fundraising Events— ex., Canoe-a-thon</a:t>
            </a:r>
          </a:p>
          <a:p>
            <a:pPr marL="516636" lvl="2" indent="-457200">
              <a:buFont typeface="Arial"/>
              <a:buChar char="•"/>
            </a:pP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4600" y="518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Northern Ireland</a:t>
            </a:r>
          </a:p>
          <a:p>
            <a:pPr algn="ctr"/>
            <a:r>
              <a:rPr lang="en-US" dirty="0" smtClean="0"/>
              <a:t>$1,000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18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Trip, TBD:</a:t>
            </a:r>
            <a:endParaRPr lang="en-US" u="sng" dirty="0" smtClean="0"/>
          </a:p>
          <a:p>
            <a:pPr algn="ctr"/>
            <a:r>
              <a:rPr lang="en-US" dirty="0" smtClean="0"/>
              <a:t>$1,500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518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Nicaragua</a:t>
            </a:r>
          </a:p>
          <a:p>
            <a:pPr algn="ctr"/>
            <a:r>
              <a:rPr lang="en-US" dirty="0" smtClean="0"/>
              <a:t>$1,700</a:t>
            </a:r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28600" y="3124200"/>
            <a:ext cx="84582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600" dirty="0" smtClean="0"/>
              <a:t>Cost Breakdown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Travel &amp; Airfare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In-country Expenses (Food, Water, Shelter, etc.)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Project Expenses</a:t>
            </a:r>
            <a:endParaRPr lang="en-US" sz="2600" dirty="0" smtClean="0"/>
          </a:p>
          <a:p>
            <a:pPr marL="516636" lvl="2" indent="-457200">
              <a:buFont typeface="Arial"/>
              <a:buChar char="•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043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7520940" cy="548640"/>
          </a:xfrm>
        </p:spPr>
        <p:txBody>
          <a:bodyPr/>
          <a:lstStyle/>
          <a:p>
            <a:r>
              <a:rPr lang="en-US" sz="4400" dirty="0" smtClean="0"/>
              <a:t>For more information…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839200" cy="4080972"/>
          </a:xfrm>
        </p:spPr>
        <p:txBody>
          <a:bodyPr>
            <a:noAutofit/>
          </a:bodyPr>
          <a:lstStyle/>
          <a:p>
            <a:r>
              <a:rPr lang="en-US" sz="2600" dirty="0" smtClean="0"/>
              <a:t>Agape Center’s Website:  </a:t>
            </a:r>
          </a:p>
          <a:p>
            <a:pPr algn="ctr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://www.messiah.edu/info/21018/</a:t>
            </a:r>
            <a:r>
              <a:rPr lang="en-US" sz="2400" dirty="0" smtClean="0">
                <a:hlinkClick r:id="rId2"/>
              </a:rPr>
              <a:t>international_opportunities</a:t>
            </a:r>
            <a:endParaRPr lang="en-US" sz="2400" dirty="0" smtClean="0"/>
          </a:p>
          <a:p>
            <a:endParaRPr lang="en-US" sz="2600" dirty="0"/>
          </a:p>
          <a:p>
            <a:r>
              <a:rPr lang="en-US" sz="2600" dirty="0" smtClean="0"/>
              <a:t>Contact Emily Callon:</a:t>
            </a:r>
          </a:p>
          <a:p>
            <a:r>
              <a:rPr lang="en-US" sz="2600" dirty="0" smtClean="0">
                <a:hlinkClick r:id="rId3"/>
              </a:rPr>
              <a:t>nismoffice@messiah.edu</a:t>
            </a:r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100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514600"/>
            <a:ext cx="3962400" cy="548640"/>
          </a:xfrm>
        </p:spPr>
        <p:txBody>
          <a:bodyPr/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13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20940" cy="548640"/>
          </a:xfrm>
        </p:spPr>
        <p:txBody>
          <a:bodyPr/>
          <a:lstStyle/>
          <a:p>
            <a:pPr algn="r"/>
            <a:r>
              <a:rPr lang="en-US" sz="4400" dirty="0" smtClean="0"/>
              <a:t>Introductions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369997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Emily Callon—International Missions Coordinator</a:t>
            </a:r>
          </a:p>
          <a:p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600" dirty="0" smtClean="0">
                <a:hlinkClick r:id="rId2"/>
              </a:rPr>
              <a:t>nismoffice@messiah.edu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Ashley </a:t>
            </a:r>
            <a:r>
              <a:rPr lang="en-US" sz="2600" dirty="0" err="1" smtClean="0"/>
              <a:t>Sheaffer</a:t>
            </a:r>
            <a:r>
              <a:rPr lang="en-US" sz="2600" dirty="0" smtClean="0"/>
              <a:t> – Director of Co-Curricular Service Learning</a:t>
            </a:r>
          </a:p>
          <a:p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600" dirty="0" smtClean="0">
                <a:hlinkClick r:id="rId3"/>
              </a:rPr>
              <a:t>asheaffer@messiah.edu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Rhonda King—Nicaragua Trip Advisor</a:t>
            </a:r>
          </a:p>
          <a:p>
            <a:endParaRPr lang="en-US" sz="2600" dirty="0" smtClean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592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20940" cy="548640"/>
          </a:xfrm>
        </p:spPr>
        <p:txBody>
          <a:bodyPr/>
          <a:lstStyle/>
          <a:p>
            <a:pPr algn="r"/>
            <a:r>
              <a:rPr lang="en-US" sz="4400" dirty="0" smtClean="0"/>
              <a:t>Northern Ireland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610600" cy="5147772"/>
          </a:xfrm>
        </p:spPr>
        <p:txBody>
          <a:bodyPr>
            <a:noAutofit/>
          </a:bodyPr>
          <a:lstStyle/>
          <a:p>
            <a:r>
              <a:rPr lang="en-US" sz="2600" dirty="0" smtClean="0"/>
              <a:t>Trip Advisors:  Chad Frey </a:t>
            </a:r>
          </a:p>
          <a:p>
            <a:r>
              <a:rPr lang="en-US" sz="2600" dirty="0" smtClean="0"/>
              <a:t>In Country:  March 5—13</a:t>
            </a:r>
          </a:p>
          <a:p>
            <a:endParaRPr lang="en-US" sz="2600" dirty="0"/>
          </a:p>
          <a:p>
            <a:r>
              <a:rPr lang="en-US" sz="2600" dirty="0" smtClean="0"/>
              <a:t>Mission: 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Outreach and relationship building with students at </a:t>
            </a:r>
            <a:r>
              <a:rPr lang="en-US" sz="2600" dirty="0" err="1" smtClean="0"/>
              <a:t>Lurgan</a:t>
            </a:r>
            <a:r>
              <a:rPr lang="en-US" sz="2600" dirty="0" smtClean="0"/>
              <a:t> Jr. High School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Community outreach through local church, </a:t>
            </a:r>
            <a:r>
              <a:rPr lang="en-US" sz="2600" dirty="0" err="1" smtClean="0"/>
              <a:t>Richhill</a:t>
            </a:r>
            <a:r>
              <a:rPr lang="en-US" sz="2600" dirty="0" smtClean="0"/>
              <a:t> </a:t>
            </a:r>
            <a:r>
              <a:rPr lang="en-US" sz="2600" dirty="0" err="1" smtClean="0"/>
              <a:t>Preysbeterian</a:t>
            </a:r>
            <a:r>
              <a:rPr lang="en-US" sz="2600" dirty="0" smtClean="0"/>
              <a:t>, Invest N.I., and sports ministries</a:t>
            </a:r>
          </a:p>
        </p:txBody>
      </p:sp>
    </p:spTree>
    <p:extLst>
      <p:ext uri="{BB962C8B-B14F-4D97-AF65-F5344CB8AC3E}">
        <p14:creationId xmlns:p14="http://schemas.microsoft.com/office/powerpoint/2010/main" val="25692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10306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6514" b="6514"/>
          <a:stretch>
            <a:fillRect/>
          </a:stretch>
        </p:blipFill>
        <p:spPr>
          <a:xfrm>
            <a:off x="4953000" y="1295400"/>
            <a:ext cx="3978275" cy="4613275"/>
          </a:xfrm>
        </p:spPr>
      </p:pic>
      <p:pic>
        <p:nvPicPr>
          <p:cNvPr id="11" name="Picture 10" descr="P1030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4298">
            <a:off x="322951" y="332173"/>
            <a:ext cx="3429000" cy="25717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71600" y="22860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 smtClean="0"/>
              <a:t>Northern Ireland</a:t>
            </a:r>
            <a:endParaRPr lang="en-US" sz="4400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 rot="479510">
            <a:off x="152400" y="3505200"/>
            <a:ext cx="5486400" cy="29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20940" cy="548640"/>
          </a:xfrm>
        </p:spPr>
        <p:txBody>
          <a:bodyPr/>
          <a:lstStyle/>
          <a:p>
            <a:pPr algn="r"/>
            <a:r>
              <a:rPr lang="en-US" sz="4400" dirty="0" smtClean="0"/>
              <a:t>Nicaragua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763000" cy="461437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Trip Advisors:  Rhonda King</a:t>
            </a:r>
          </a:p>
          <a:p>
            <a:r>
              <a:rPr lang="en-US" sz="2600" dirty="0" smtClean="0"/>
              <a:t>In Country:  May 28—June 4</a:t>
            </a:r>
          </a:p>
          <a:p>
            <a:r>
              <a:rPr lang="en-US" sz="2600" dirty="0" smtClean="0"/>
              <a:t>Organization: Food for </a:t>
            </a:r>
            <a:r>
              <a:rPr lang="en-US" sz="2600" dirty="0"/>
              <a:t>the Hungry (https://</a:t>
            </a:r>
            <a:r>
              <a:rPr lang="en-US" sz="2600" dirty="0" err="1"/>
              <a:t>fh.org</a:t>
            </a:r>
            <a:r>
              <a:rPr lang="en-US" sz="2600" dirty="0" smtClean="0"/>
              <a:t>/)</a:t>
            </a:r>
          </a:p>
          <a:p>
            <a:endParaRPr lang="en-US" sz="2600" dirty="0"/>
          </a:p>
          <a:p>
            <a:r>
              <a:rPr lang="en-US" sz="2600" dirty="0" smtClean="0"/>
              <a:t>Mission: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Education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Provide supplemental work to the schools: VBS programs, maintenance to physical space, and other needs</a:t>
            </a:r>
          </a:p>
        </p:txBody>
      </p:sp>
    </p:spTree>
    <p:extLst>
      <p:ext uri="{BB962C8B-B14F-4D97-AF65-F5344CB8AC3E}">
        <p14:creationId xmlns:p14="http://schemas.microsoft.com/office/powerpoint/2010/main" val="25692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76" r="2222" b="20491"/>
          <a:stretch/>
        </p:blipFill>
        <p:spPr>
          <a:xfrm rot="20939731">
            <a:off x="532658" y="459489"/>
            <a:ext cx="5091498" cy="2877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89" r="11862" b="18684"/>
          <a:stretch/>
        </p:blipFill>
        <p:spPr>
          <a:xfrm>
            <a:off x="381000" y="3657600"/>
            <a:ext cx="4649251" cy="2943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5097">
            <a:off x="4998382" y="2956700"/>
            <a:ext cx="4318000" cy="3556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30480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smtClean="0"/>
              <a:t>Nicaragua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134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20940" cy="548640"/>
          </a:xfrm>
        </p:spPr>
        <p:txBody>
          <a:bodyPr/>
          <a:lstStyle/>
          <a:p>
            <a:pPr algn="r"/>
            <a:r>
              <a:rPr lang="en-US" sz="4400" dirty="0" smtClean="0"/>
              <a:t>Trip Roles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Trip Advisors (Mentioned above, per trip)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Faculty/Staff</a:t>
            </a:r>
          </a:p>
          <a:p>
            <a:pPr marL="1467612" lvl="6" indent="-457200">
              <a:buFont typeface="Arial"/>
              <a:buChar char="•"/>
            </a:pPr>
            <a:endParaRPr lang="en-US" sz="8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Team Leaders</a:t>
            </a:r>
            <a:endParaRPr lang="en-US" sz="2400" dirty="0" smtClean="0"/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Two students per trip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Facilitate team development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Enroll in SERV 231 &amp; 232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MUST PICK UP DESCRIPTION</a:t>
            </a:r>
          </a:p>
          <a:p>
            <a:pPr marL="1467612" lvl="6" indent="-457200">
              <a:buFont typeface="Arial"/>
              <a:buChar char="•"/>
            </a:pPr>
            <a:endParaRPr lang="en-US" sz="8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Team Members</a:t>
            </a:r>
          </a:p>
        </p:txBody>
      </p:sp>
    </p:spTree>
    <p:extLst>
      <p:ext uri="{BB962C8B-B14F-4D97-AF65-F5344CB8AC3E}">
        <p14:creationId xmlns:p14="http://schemas.microsoft.com/office/powerpoint/2010/main" val="38291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20940" cy="548640"/>
          </a:xfrm>
        </p:spPr>
        <p:txBody>
          <a:bodyPr/>
          <a:lstStyle/>
          <a:p>
            <a:pPr algn="r"/>
            <a:r>
              <a:rPr lang="en-US" sz="4400" dirty="0" smtClean="0"/>
              <a:t>Team roles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Team Development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Fundraising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Administration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Social Media</a:t>
            </a:r>
          </a:p>
          <a:p>
            <a:pPr marL="457200" indent="-457200">
              <a:buFont typeface="Arial"/>
              <a:buChar char="•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9508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327" y="304800"/>
            <a:ext cx="9296400" cy="548640"/>
          </a:xfrm>
        </p:spPr>
        <p:txBody>
          <a:bodyPr/>
          <a:lstStyle/>
          <a:p>
            <a:pPr algn="r"/>
            <a:r>
              <a:rPr lang="en-US" sz="4200" dirty="0" smtClean="0"/>
              <a:t>Expectations &amp; Responsibilities</a:t>
            </a:r>
            <a:endParaRPr lang="en-US" sz="4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2436" y="1066800"/>
            <a:ext cx="8915400" cy="5257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Participate FULLY in Fundraising Efforts</a:t>
            </a:r>
          </a:p>
          <a:p>
            <a:pPr marL="457200" indent="-457200">
              <a:buFont typeface="Arial"/>
              <a:buChar char="•"/>
            </a:pPr>
            <a:endParaRPr lang="en-US" sz="400" dirty="0" smtClean="0"/>
          </a:p>
          <a:p>
            <a:pPr marL="457200" lvl="2" indent="-457200">
              <a:spcBef>
                <a:spcPts val="800"/>
              </a:spcBef>
              <a:buClrTx/>
              <a:buFont typeface="Arial"/>
              <a:buChar char="•"/>
            </a:pPr>
            <a:r>
              <a:rPr lang="en-US" sz="2600" dirty="0"/>
              <a:t>Pay, in full, amount required for trip, including additional $100 deposit directly to the Business </a:t>
            </a:r>
            <a:r>
              <a:rPr lang="en-US" sz="2600" dirty="0" smtClean="0"/>
              <a:t>Office</a:t>
            </a:r>
          </a:p>
          <a:p>
            <a:pPr marL="457200" lvl="2" indent="-457200">
              <a:spcBef>
                <a:spcPts val="800"/>
              </a:spcBef>
              <a:buClrTx/>
              <a:buFont typeface="Arial"/>
              <a:buChar char="•"/>
            </a:pPr>
            <a:endParaRPr lang="en-US" sz="4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Participate in Team Training Meetings &amp; Events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Trip Orientation Night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Letter Stuffing Party/Prayer Over Letters</a:t>
            </a:r>
          </a:p>
          <a:p>
            <a:pPr marL="1467612" lvl="6" indent="-457200">
              <a:buFont typeface="Arial"/>
              <a:buChar char="•"/>
            </a:pPr>
            <a:r>
              <a:rPr lang="en-US" sz="2400" dirty="0" smtClean="0"/>
              <a:t>Training Chapels in February-March, Thurs. @ 9:30 am</a:t>
            </a:r>
          </a:p>
          <a:p>
            <a:pPr marL="1467612" lvl="6" indent="-457200">
              <a:buFont typeface="Arial"/>
              <a:buChar char="•"/>
            </a:pPr>
            <a:endParaRPr lang="en-US" sz="400" dirty="0" smtClean="0"/>
          </a:p>
          <a:p>
            <a:pPr marL="516636" lvl="2" indent="-457200">
              <a:buFont typeface="Arial"/>
              <a:buChar char="•"/>
            </a:pPr>
            <a:r>
              <a:rPr lang="en-US" sz="2600" dirty="0" smtClean="0"/>
              <a:t>Complete all necessary materials in a TIMELY MANNER</a:t>
            </a:r>
          </a:p>
        </p:txBody>
      </p:sp>
    </p:spTree>
    <p:extLst>
      <p:ext uri="{BB962C8B-B14F-4D97-AF65-F5344CB8AC3E}">
        <p14:creationId xmlns:p14="http://schemas.microsoft.com/office/powerpoint/2010/main" val="18572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1469</TotalTime>
  <Words>301</Words>
  <Application>Microsoft Office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International Service INFO night!</vt:lpstr>
      <vt:lpstr>Introductions</vt:lpstr>
      <vt:lpstr>Northern Ireland</vt:lpstr>
      <vt:lpstr>PowerPoint Presentation</vt:lpstr>
      <vt:lpstr>Nicaragua</vt:lpstr>
      <vt:lpstr>PowerPoint Presentation</vt:lpstr>
      <vt:lpstr>Trip Roles</vt:lpstr>
      <vt:lpstr>Team roles</vt:lpstr>
      <vt:lpstr>Expectations &amp; Responsibilities</vt:lpstr>
      <vt:lpstr>Application Process</vt:lpstr>
      <vt:lpstr>Cost &amp; raising support</vt:lpstr>
      <vt:lpstr>For more information…</vt:lpstr>
      <vt:lpstr>Questions?</vt:lpstr>
    </vt:vector>
  </TitlesOfParts>
  <Company>Messiah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Agape Office</dc:creator>
  <cp:lastModifiedBy>Office of National and International Service</cp:lastModifiedBy>
  <cp:revision>85</cp:revision>
  <dcterms:created xsi:type="dcterms:W3CDTF">2014-09-09T14:25:12Z</dcterms:created>
  <dcterms:modified xsi:type="dcterms:W3CDTF">2015-09-07T15:55:34Z</dcterms:modified>
</cp:coreProperties>
</file>