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5"/>
  </p:notesMasterIdLst>
  <p:sldIdLst>
    <p:sldId id="257" r:id="rId2"/>
    <p:sldId id="256" r:id="rId3"/>
    <p:sldId id="258" r:id="rId4"/>
    <p:sldId id="266" r:id="rId5"/>
    <p:sldId id="280" r:id="rId6"/>
    <p:sldId id="263" r:id="rId7"/>
    <p:sldId id="259" r:id="rId8"/>
    <p:sldId id="269" r:id="rId9"/>
    <p:sldId id="278" r:id="rId10"/>
    <p:sldId id="275" r:id="rId11"/>
    <p:sldId id="279" r:id="rId12"/>
    <p:sldId id="283" r:id="rId13"/>
    <p:sldId id="282" r:id="rId14"/>
    <p:sldId id="276" r:id="rId15"/>
    <p:sldId id="272" r:id="rId16"/>
    <p:sldId id="260" r:id="rId17"/>
    <p:sldId id="284" r:id="rId18"/>
    <p:sldId id="261" r:id="rId19"/>
    <p:sldId id="267" r:id="rId20"/>
    <p:sldId id="265" r:id="rId21"/>
    <p:sldId id="262" r:id="rId22"/>
    <p:sldId id="277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/>
    <p:restoredTop sz="93466" autoAdjust="0"/>
  </p:normalViewPr>
  <p:slideViewPr>
    <p:cSldViewPr snapToGrid="0" snapToObjects="1">
      <p:cViewPr varScale="1">
        <p:scale>
          <a:sx n="64" d="100"/>
          <a:sy n="64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94D2-E3BD-174E-A700-937DF8A3034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2D339-7BAB-ED4F-B4CC-C92C500D4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*Julie*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*Julie*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3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*Julie*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57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*Julie*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22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*Julie*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06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*Julie*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15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*JP*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*JP*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02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*JP*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67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*JP*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83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*JP*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4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*Julie*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24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*JP*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42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*Julie*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2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*Julie*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1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*Julie*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*Julie*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*Madi*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8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*Madi*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9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*JP*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8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*JP*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8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*JP*</a:t>
            </a:r>
          </a:p>
          <a:p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 err="1" smtClean="0"/>
              <a:t>insta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*JP*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D339-7BAB-ED4F-B4CC-C92C500D4C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7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barnes@messiah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iah.edu/falconexchang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iah.edu/rideshareloca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iah.edu/info/20297/student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GjpPBtfmb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terservices@messiah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terservices@messiah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iah.edu/recspor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ulse.messiah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Students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in Community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Welcome Week 2019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522" y="2007081"/>
            <a:ext cx="2921478" cy="29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4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Lounge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0" y="864108"/>
            <a:ext cx="7564968" cy="512064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commuter lounge is located on the </a:t>
            </a:r>
            <a:r>
              <a:rPr lang="en-US" sz="2400" dirty="0" smtClean="0"/>
              <a:t>lower level of Mountain View Residence Hall</a:t>
            </a:r>
          </a:p>
          <a:p>
            <a:r>
              <a:rPr lang="en-US" sz="2400" dirty="0" smtClean="0"/>
              <a:t>This lounge </a:t>
            </a:r>
            <a:r>
              <a:rPr lang="en-US" sz="2400" dirty="0"/>
              <a:t>includes </a:t>
            </a:r>
            <a:r>
              <a:rPr lang="en-US" sz="2400" dirty="0" smtClean="0"/>
              <a:t>study </a:t>
            </a:r>
            <a:r>
              <a:rPr lang="en-US" sz="2400" dirty="0"/>
              <a:t>and lounge space available for individuals and </a:t>
            </a:r>
            <a:r>
              <a:rPr lang="en-US" sz="2400" dirty="0" smtClean="0"/>
              <a:t>groups</a:t>
            </a:r>
          </a:p>
          <a:p>
            <a:r>
              <a:rPr lang="en-US" sz="2400" dirty="0" smtClean="0"/>
              <a:t>Additionally, the lounge stocks:</a:t>
            </a:r>
            <a:endParaRPr lang="en-US" sz="2400" dirty="0"/>
          </a:p>
          <a:p>
            <a:pPr lvl="1"/>
            <a:r>
              <a:rPr lang="en-US" sz="2200" dirty="0" smtClean="0"/>
              <a:t>a microwave</a:t>
            </a:r>
          </a:p>
          <a:p>
            <a:pPr lvl="1"/>
            <a:r>
              <a:rPr lang="en-US" sz="2200" dirty="0" smtClean="0"/>
              <a:t>hot/cold water (PLEASE TURN OFF COFFEE POT)</a:t>
            </a:r>
          </a:p>
          <a:p>
            <a:pPr lvl="1"/>
            <a:r>
              <a:rPr lang="en-US" sz="2200" dirty="0" smtClean="0"/>
              <a:t>Refrigerator</a:t>
            </a:r>
          </a:p>
          <a:p>
            <a:pPr lvl="1"/>
            <a:r>
              <a:rPr lang="en-US" sz="2200" dirty="0" smtClean="0"/>
              <a:t>Kitchenette</a:t>
            </a:r>
          </a:p>
          <a:p>
            <a:pPr lvl="1"/>
            <a:r>
              <a:rPr lang="en-US" sz="2200" dirty="0" smtClean="0"/>
              <a:t>lockers </a:t>
            </a:r>
            <a:r>
              <a:rPr lang="en-US" sz="2200" dirty="0"/>
              <a:t>for </a:t>
            </a:r>
            <a:r>
              <a:rPr lang="en-US" sz="2200" dirty="0" smtClean="0"/>
              <a:t>commuters</a:t>
            </a:r>
          </a:p>
          <a:p>
            <a:r>
              <a:rPr lang="en-US" sz="2600" dirty="0" smtClean="0"/>
              <a:t>Free </a:t>
            </a:r>
            <a:r>
              <a:rPr lang="en-US" sz="2600" dirty="0"/>
              <a:t>coffee, tea, and hot cocoa </a:t>
            </a:r>
            <a:r>
              <a:rPr lang="en-US" sz="2600" dirty="0" smtClean="0"/>
              <a:t>are </a:t>
            </a:r>
            <a:r>
              <a:rPr lang="en-US" sz="2600" dirty="0"/>
              <a:t>also available.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4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Lounge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WHILE SHARING THIS SPACE, WE COMMIT TO: </a:t>
            </a:r>
            <a:endParaRPr lang="en-US" b="1" dirty="0" smtClean="0"/>
          </a:p>
          <a:p>
            <a:r>
              <a:rPr lang="en-US" dirty="0" smtClean="0"/>
              <a:t>Honoring </a:t>
            </a:r>
            <a:r>
              <a:rPr lang="en-US" dirty="0"/>
              <a:t>the dignity of each person </a:t>
            </a:r>
          </a:p>
          <a:p>
            <a:r>
              <a:rPr lang="en-US" dirty="0"/>
              <a:t>Respecting this space and the property of others</a:t>
            </a:r>
          </a:p>
          <a:p>
            <a:r>
              <a:rPr lang="en-US" dirty="0"/>
              <a:t>Practicing personal and academic integrity</a:t>
            </a:r>
          </a:p>
          <a:p>
            <a:r>
              <a:rPr lang="en-US" dirty="0"/>
              <a:t>Working toward mutual understanding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pursuit of these ideals by each member of the Messiah College community enables our community to flourish as well as engage our educational mission to the glory of God.</a:t>
            </a:r>
          </a:p>
        </p:txBody>
      </p:sp>
    </p:spTree>
    <p:extLst>
      <p:ext uri="{BB962C8B-B14F-4D97-AF65-F5344CB8AC3E}">
        <p14:creationId xmlns:p14="http://schemas.microsoft.com/office/powerpoint/2010/main" val="73828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NUTS!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 commuter student with a severe airborne-allergy to all nuts, so the Commuter Lounge is a nut-free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9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Lounge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your area tidy &amp; clean up after yourself prior to leaving the lounge</a:t>
            </a:r>
          </a:p>
          <a:p>
            <a:r>
              <a:rPr lang="en-US" dirty="0"/>
              <a:t>Remove food from the refrigerator before the weekend -- any unlabeled food will be thrown out</a:t>
            </a:r>
          </a:p>
          <a:p>
            <a:r>
              <a:rPr lang="en-US" dirty="0"/>
              <a:t>Note that the college is not responsible for your personal belongings</a:t>
            </a:r>
          </a:p>
          <a:p>
            <a:r>
              <a:rPr lang="en-US" dirty="0"/>
              <a:t>Respect other members of this community by using headphones when </a:t>
            </a:r>
            <a:r>
              <a:rPr lang="en-US" dirty="0" smtClean="0"/>
              <a:t>appropriate</a:t>
            </a:r>
            <a:endParaRPr lang="en-US" dirty="0"/>
          </a:p>
          <a:p>
            <a:r>
              <a:rPr lang="en-US" dirty="0"/>
              <a:t>Note that the lounge hours are from 6</a:t>
            </a:r>
            <a:r>
              <a:rPr lang="en-US" dirty="0" smtClean="0"/>
              <a:t>am </a:t>
            </a:r>
            <a:r>
              <a:rPr lang="en-US" dirty="0"/>
              <a:t>to </a:t>
            </a:r>
            <a:r>
              <a:rPr lang="en-US" dirty="0" smtClean="0"/>
              <a:t>12am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a part of the Commuter Community, please acknowledge that all people &amp; property in this space will be treated respectfully.</a:t>
            </a:r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864108"/>
            <a:ext cx="7526868" cy="5120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Lockers are assigned on a first-come first-served basis.</a:t>
            </a:r>
          </a:p>
          <a:p>
            <a:r>
              <a:rPr lang="en-US" sz="2400" dirty="0" smtClean="0"/>
              <a:t>Please e-mail Ashley Barnes at </a:t>
            </a:r>
            <a:r>
              <a:rPr lang="en-US" sz="2400" dirty="0" smtClean="0">
                <a:hlinkClick r:id="rId3"/>
              </a:rPr>
              <a:t>abarnes@messiah.edu</a:t>
            </a:r>
            <a:endParaRPr lang="en-US" sz="2400" dirty="0" smtClean="0"/>
          </a:p>
          <a:p>
            <a:r>
              <a:rPr lang="en-US" sz="2400" dirty="0" smtClean="0"/>
              <a:t>Or come to the SILP Office (2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floor Union)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252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Student Meal Plan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650" y="864108"/>
            <a:ext cx="8001000" cy="5120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tiers are available:</a:t>
            </a:r>
          </a:p>
          <a:p>
            <a:pPr lvl="1"/>
            <a:r>
              <a:rPr lang="en-US" sz="2200" dirty="0" smtClean="0"/>
              <a:t>$150</a:t>
            </a:r>
          </a:p>
          <a:p>
            <a:pPr lvl="1"/>
            <a:r>
              <a:rPr lang="en-US" sz="2200" dirty="0" smtClean="0"/>
              <a:t>$200</a:t>
            </a:r>
          </a:p>
          <a:p>
            <a:pPr lvl="1"/>
            <a:r>
              <a:rPr lang="en-US" sz="2200" dirty="0" smtClean="0"/>
              <a:t>$250</a:t>
            </a:r>
          </a:p>
          <a:p>
            <a:r>
              <a:rPr lang="en-US" sz="2400" dirty="0" smtClean="0"/>
              <a:t>All three plans can have money added to them</a:t>
            </a:r>
          </a:p>
          <a:p>
            <a:r>
              <a:rPr lang="en-US" sz="2400" dirty="0" smtClean="0"/>
              <a:t>All plans include a 10% discount at campus dining</a:t>
            </a:r>
          </a:p>
          <a:p>
            <a:r>
              <a:rPr lang="en-US" sz="2400" dirty="0" smtClean="0"/>
              <a:t>Meal Plan Requests are available using the </a:t>
            </a:r>
            <a:r>
              <a:rPr lang="en-US" sz="2400" dirty="0" err="1" smtClean="0"/>
              <a:t>Housebook</a:t>
            </a:r>
            <a:r>
              <a:rPr lang="en-US" sz="2400" dirty="0" smtClean="0"/>
              <a:t> database system located on the Messiah College Portal, Student Tab, under “Student </a:t>
            </a:r>
            <a:r>
              <a:rPr lang="en-US" sz="2400" dirty="0" err="1" smtClean="0"/>
              <a:t>Quicklinks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1521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Parking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975" y="864108"/>
            <a:ext cx="7829550" cy="5120640"/>
          </a:xfrm>
        </p:spPr>
        <p:txBody>
          <a:bodyPr>
            <a:normAutofit/>
          </a:bodyPr>
          <a:lstStyle/>
          <a:p>
            <a:r>
              <a:rPr lang="en-US" sz="2800" dirty="0"/>
              <a:t>All undergraduate commuters </a:t>
            </a:r>
            <a:r>
              <a:rPr lang="en-US" sz="2800" b="1" u="sng" dirty="0" smtClean="0"/>
              <a:t>MUST</a:t>
            </a:r>
            <a:r>
              <a:rPr lang="en-US" sz="2800" dirty="0" smtClean="0"/>
              <a:t> register </a:t>
            </a:r>
            <a:r>
              <a:rPr lang="en-US" sz="2800" dirty="0"/>
              <a:t>for parking using </a:t>
            </a:r>
            <a:r>
              <a:rPr lang="en-US" sz="2800" dirty="0" smtClean="0"/>
              <a:t>the Student Parking &amp; Registration Form by the </a:t>
            </a:r>
            <a:r>
              <a:rPr lang="en-US" sz="2800" b="1" u="sng" dirty="0" smtClean="0"/>
              <a:t>August 29</a:t>
            </a:r>
            <a:r>
              <a:rPr lang="en-US" sz="2800" b="1" u="sng" baseline="30000" dirty="0" smtClean="0"/>
              <a:t>th</a:t>
            </a:r>
            <a:r>
              <a:rPr lang="en-US" sz="2800" b="1" u="sng" dirty="0" smtClean="0"/>
              <a:t> Deadline.</a:t>
            </a:r>
            <a:endParaRPr lang="en-US" sz="2800" u="sng" dirty="0" smtClean="0"/>
          </a:p>
          <a:p>
            <a:r>
              <a:rPr lang="en-US" sz="2800" dirty="0" smtClean="0"/>
              <a:t>Forms </a:t>
            </a:r>
            <a:r>
              <a:rPr lang="en-US" sz="2800" dirty="0"/>
              <a:t>can also be found at the Falcon Exchange located at Eisenhower </a:t>
            </a:r>
            <a:r>
              <a:rPr lang="en-US" sz="2800" dirty="0" smtClean="0"/>
              <a:t>243.</a:t>
            </a:r>
          </a:p>
          <a:p>
            <a:r>
              <a:rPr lang="en-US" sz="2800" dirty="0" smtClean="0"/>
              <a:t>Please </a:t>
            </a:r>
            <a:r>
              <a:rPr lang="en-US" sz="2800" dirty="0"/>
              <a:t>return completed form to the Falcon Exchange located at Eisenhower 243 (open Monday through </a:t>
            </a:r>
            <a:r>
              <a:rPr lang="en-US" sz="2800" dirty="0" smtClean="0"/>
              <a:t>Friday 8 a.m. </a:t>
            </a:r>
            <a:r>
              <a:rPr lang="en-US" sz="2800" dirty="0"/>
              <a:t>to </a:t>
            </a:r>
            <a:r>
              <a:rPr lang="en-US" sz="2800" dirty="0" smtClean="0"/>
              <a:t>4 p.m.). </a:t>
            </a:r>
            <a:r>
              <a:rPr lang="en-US" sz="2800" dirty="0"/>
              <a:t>Visit the </a:t>
            </a:r>
            <a:r>
              <a:rPr lang="en-US" sz="2800" dirty="0" smtClean="0"/>
              <a:t>Falcon Exchange webpage</a:t>
            </a:r>
            <a:r>
              <a:rPr lang="en-US" sz="2800" dirty="0"/>
              <a:t> for more </a:t>
            </a:r>
            <a:r>
              <a:rPr lang="en-US" sz="2800" dirty="0" smtClean="0"/>
              <a:t>details:</a:t>
            </a:r>
          </a:p>
          <a:p>
            <a:pPr marL="0" indent="0" algn="ctr">
              <a:buNone/>
            </a:pPr>
            <a:r>
              <a:rPr lang="en-US" sz="2800" b="1" dirty="0" smtClean="0">
                <a:hlinkClick r:id="rId3"/>
              </a:rPr>
              <a:t>www.messiah.edu/falconexchange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4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Parking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975" y="864108"/>
            <a:ext cx="7829550" cy="5120640"/>
          </a:xfrm>
        </p:spPr>
        <p:txBody>
          <a:bodyPr>
            <a:normAutofit/>
          </a:bodyPr>
          <a:lstStyle/>
          <a:p>
            <a:r>
              <a:rPr lang="en-US" sz="2800" dirty="0"/>
              <a:t>All undergraduate commuters </a:t>
            </a:r>
            <a:r>
              <a:rPr lang="en-US" sz="2800" b="1" u="sng" dirty="0" smtClean="0"/>
              <a:t>MUST</a:t>
            </a:r>
            <a:r>
              <a:rPr lang="en-US" sz="2800" dirty="0" smtClean="0"/>
              <a:t> register </a:t>
            </a:r>
            <a:r>
              <a:rPr lang="en-US" sz="2800" dirty="0"/>
              <a:t>for parking using </a:t>
            </a:r>
            <a:r>
              <a:rPr lang="en-US" sz="2800" dirty="0" smtClean="0"/>
              <a:t>the Student Parking &amp; Registration Form online</a:t>
            </a:r>
          </a:p>
          <a:p>
            <a:r>
              <a:rPr lang="en-US" sz="2800" dirty="0" smtClean="0"/>
              <a:t>Forms </a:t>
            </a:r>
            <a:r>
              <a:rPr lang="en-US" sz="2800" dirty="0"/>
              <a:t>can also be found at the Falcon Exchange located at Eisenhower </a:t>
            </a:r>
            <a:r>
              <a:rPr lang="en-US" sz="2800" dirty="0" smtClean="0"/>
              <a:t>243.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e courteous and respectful in adhering to parking policies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5567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Rideshare Services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Want to save on gas and share your commute with other Messiah commuters? </a:t>
            </a:r>
            <a:endParaRPr lang="en-US" sz="2400" dirty="0" smtClean="0"/>
          </a:p>
          <a:p>
            <a:r>
              <a:rPr lang="en-US" sz="2400" dirty="0" smtClean="0"/>
              <a:t>We provide </a:t>
            </a:r>
            <a:r>
              <a:rPr lang="en-US" sz="2400" dirty="0"/>
              <a:t>a </a:t>
            </a:r>
            <a:r>
              <a:rPr lang="en-US" sz="2400" dirty="0" smtClean="0"/>
              <a:t>online rideshare platform </a:t>
            </a:r>
            <a:r>
              <a:rPr lang="en-US" sz="2400" dirty="0"/>
              <a:t>that can assist you in making connections with other commuters wanting that too.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must be a current Messiah College student to access </a:t>
            </a:r>
            <a:r>
              <a:rPr lang="en-US" sz="2400" dirty="0" smtClean="0"/>
              <a:t>this service. The website has all the details you need to register:</a:t>
            </a:r>
          </a:p>
          <a:p>
            <a:pPr marL="0" indent="0" algn="ctr">
              <a:buNone/>
            </a:pPr>
            <a:r>
              <a:rPr lang="en-US" sz="2400" b="1" dirty="0" smtClean="0">
                <a:hlinkClick r:id="rId3"/>
              </a:rPr>
              <a:t>www.messiah.edu/ridesharelocal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519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23837"/>
            <a:ext cx="3419475" cy="460118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Delays &amp; Closing Details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Wondering if the snow or ice is causing a campus delay for </a:t>
            </a:r>
            <a:r>
              <a:rPr lang="en-US" sz="2400" dirty="0" smtClean="0"/>
              <a:t>classes?</a:t>
            </a:r>
          </a:p>
          <a:p>
            <a:r>
              <a:rPr lang="en-US" sz="2400" dirty="0" smtClean="0"/>
              <a:t>Will </a:t>
            </a:r>
            <a:r>
              <a:rPr lang="en-US" sz="2400" dirty="0"/>
              <a:t>the campus </a:t>
            </a:r>
            <a:r>
              <a:rPr lang="en-US" sz="2400" dirty="0" smtClean="0"/>
              <a:t>even </a:t>
            </a:r>
            <a:r>
              <a:rPr lang="en-US" sz="2400" dirty="0"/>
              <a:t>be open?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can sign up for Messiah text </a:t>
            </a:r>
            <a:r>
              <a:rPr lang="en-US" sz="2400" dirty="0" smtClean="0"/>
              <a:t>alerts online </a:t>
            </a:r>
            <a:r>
              <a:rPr lang="en-US" sz="2400" dirty="0"/>
              <a:t>and receive a text when decisions are made or call the emergency line at 717-691-6084</a:t>
            </a:r>
            <a:r>
              <a:rPr lang="en-US" sz="2400" dirty="0" smtClean="0"/>
              <a:t>.</a:t>
            </a:r>
          </a:p>
          <a:p>
            <a:pPr marL="0" indent="0" algn="ctr">
              <a:buNone/>
            </a:pPr>
            <a:r>
              <a:rPr lang="en-US" sz="2400" b="1" dirty="0" smtClean="0">
                <a:hlinkClick r:id="rId3"/>
              </a:rPr>
              <a:t>www.messiah.edu/info/20297/students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615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373" y="2933700"/>
            <a:ext cx="7315200" cy="85138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6" y="3785086"/>
            <a:ext cx="8705850" cy="1799560"/>
          </a:xfrm>
        </p:spPr>
        <p:txBody>
          <a:bodyPr>
            <a:normAutofit/>
          </a:bodyPr>
          <a:lstStyle/>
          <a:p>
            <a:r>
              <a:rPr lang="en-US" sz="2100" b="1" dirty="0" smtClean="0"/>
              <a:t>JP Edmunds</a:t>
            </a:r>
            <a:r>
              <a:rPr lang="en-US" sz="2100" dirty="0" smtClean="0"/>
              <a:t>, Coordinator of </a:t>
            </a:r>
            <a:r>
              <a:rPr lang="en-US" sz="2100" dirty="0"/>
              <a:t>Student Involvement &amp; Leadership Programs </a:t>
            </a:r>
          </a:p>
          <a:p>
            <a:r>
              <a:rPr lang="en-US" sz="2100" b="1" dirty="0" smtClean="0"/>
              <a:t>Julie Cline</a:t>
            </a:r>
            <a:r>
              <a:rPr lang="en-US" sz="2100" dirty="0" smtClean="0"/>
              <a:t>, </a:t>
            </a:r>
            <a:r>
              <a:rPr lang="en-US" sz="2100" dirty="0"/>
              <a:t>Director of Student Involvement &amp; Leadership Programs </a:t>
            </a:r>
          </a:p>
          <a:p>
            <a:r>
              <a:rPr lang="en-US" sz="2100" b="1" dirty="0" smtClean="0"/>
              <a:t>Madi Trautman</a:t>
            </a:r>
            <a:r>
              <a:rPr lang="en-US" sz="2100" dirty="0" smtClean="0"/>
              <a:t>, </a:t>
            </a:r>
            <a:r>
              <a:rPr lang="en-US" sz="2100" dirty="0"/>
              <a:t>Commuter Student </a:t>
            </a:r>
            <a:r>
              <a:rPr lang="en-US" sz="2100" dirty="0" smtClean="0"/>
              <a:t>Liaison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522" y="2007081"/>
            <a:ext cx="2921478" cy="29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Chapel Requirements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771525"/>
            <a:ext cx="8001000" cy="52959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The </a:t>
            </a:r>
            <a:r>
              <a:rPr lang="en-US" sz="2400" dirty="0" smtClean="0"/>
              <a:t>chapel </a:t>
            </a:r>
            <a:r>
              <a:rPr lang="en-US" sz="2400" dirty="0"/>
              <a:t>requirement is </a:t>
            </a:r>
            <a:r>
              <a:rPr lang="en-US" sz="2400" dirty="0" smtClean="0"/>
              <a:t>seven (7) </a:t>
            </a:r>
            <a:r>
              <a:rPr lang="en-US" sz="2400" dirty="0"/>
              <a:t>per </a:t>
            </a:r>
            <a:r>
              <a:rPr lang="en-US" sz="2400" dirty="0" smtClean="0"/>
              <a:t>semester for commuter students</a:t>
            </a:r>
            <a:endParaRPr lang="en-US" sz="2400" dirty="0"/>
          </a:p>
          <a:p>
            <a:pPr lvl="0"/>
            <a:r>
              <a:rPr lang="en-US" sz="2400" dirty="0" smtClean="0"/>
              <a:t>Petitions </a:t>
            </a:r>
            <a:r>
              <a:rPr lang="en-US" sz="2400" dirty="0"/>
              <a:t>to the requirement may be made via Self-Service (under the Student tab) through October 31, 2016</a:t>
            </a:r>
          </a:p>
          <a:p>
            <a:pPr lvl="0"/>
            <a:r>
              <a:rPr lang="en-US" sz="2400" dirty="0"/>
              <a:t>Only petitions submitted for valid reasons as listed below will be </a:t>
            </a:r>
            <a:r>
              <a:rPr lang="en-US" sz="2400" dirty="0" smtClean="0"/>
              <a:t>approved:</a:t>
            </a:r>
          </a:p>
          <a:p>
            <a:pPr marL="0" lvl="0" indent="0">
              <a:buNone/>
            </a:pPr>
            <a:endParaRPr lang="en-US" sz="500" dirty="0" smtClean="0"/>
          </a:p>
          <a:p>
            <a:pPr lvl="1"/>
            <a:r>
              <a:rPr lang="en-US" sz="2000" dirty="0" smtClean="0"/>
              <a:t>Academic </a:t>
            </a:r>
            <a:r>
              <a:rPr lang="en-US" sz="2000" dirty="0"/>
              <a:t>internship/field placement/practicum that conflicts with chapel </a:t>
            </a:r>
            <a:r>
              <a:rPr lang="en-US" sz="2000" dirty="0" smtClean="0"/>
              <a:t>times</a:t>
            </a:r>
            <a:endParaRPr lang="en-US" sz="2000" dirty="0"/>
          </a:p>
          <a:p>
            <a:pPr lvl="1"/>
            <a:r>
              <a:rPr lang="en-US" sz="2000" dirty="0"/>
              <a:t>Off-campus work </a:t>
            </a:r>
            <a:r>
              <a:rPr lang="en-US" sz="2000" u="sng" dirty="0"/>
              <a:t>equaling 25+ hours per </a:t>
            </a:r>
            <a:r>
              <a:rPr lang="en-US" sz="2000" u="sng" dirty="0" smtClean="0"/>
              <a:t>week</a:t>
            </a:r>
            <a:r>
              <a:rPr lang="en-US" sz="2000" dirty="0" smtClean="0"/>
              <a:t>. (On-campus </a:t>
            </a:r>
            <a:r>
              <a:rPr lang="en-US" sz="2000" dirty="0"/>
              <a:t>jobs do not </a:t>
            </a:r>
            <a:r>
              <a:rPr lang="en-US" sz="2000" dirty="0" smtClean="0"/>
              <a:t>apply. </a:t>
            </a:r>
            <a:r>
              <a:rPr lang="en-US" sz="2000" dirty="0"/>
              <a:t>Supervisors are to arrange your </a:t>
            </a:r>
            <a:r>
              <a:rPr lang="en-US" sz="2000" dirty="0" smtClean="0"/>
              <a:t>schedule </a:t>
            </a:r>
            <a:r>
              <a:rPr lang="en-US" sz="2000" dirty="0"/>
              <a:t>to accommodate the chapel requirement</a:t>
            </a:r>
            <a:r>
              <a:rPr lang="en-US" sz="2000" dirty="0" smtClean="0"/>
              <a:t>.)</a:t>
            </a:r>
            <a:endParaRPr lang="en-US" sz="2000" dirty="0"/>
          </a:p>
          <a:p>
            <a:pPr lvl="1"/>
            <a:r>
              <a:rPr lang="en-US" sz="2000" dirty="0"/>
              <a:t>Ongoing </a:t>
            </a:r>
            <a:r>
              <a:rPr lang="en-US" sz="2000" dirty="0" smtClean="0"/>
              <a:t>(two </a:t>
            </a:r>
            <a:r>
              <a:rPr lang="en-US" sz="2000" dirty="0"/>
              <a:t>weeks or more) medical </a:t>
            </a:r>
            <a:r>
              <a:rPr lang="en-US" sz="2000" dirty="0" smtClean="0"/>
              <a:t>issues/emergencies. (Must </a:t>
            </a:r>
            <a:r>
              <a:rPr lang="en-US" sz="2000" dirty="0"/>
              <a:t>include a doctor’s prescription/note, and extent of exemption will be assessed on a case-by-case </a:t>
            </a:r>
            <a:r>
              <a:rPr lang="en-US" sz="2000" dirty="0" smtClean="0"/>
              <a:t>basis.)</a:t>
            </a:r>
            <a:endParaRPr lang="en-US" sz="2000" dirty="0"/>
          </a:p>
          <a:p>
            <a:pPr lvl="1"/>
            <a:r>
              <a:rPr lang="en-US" sz="2000" dirty="0"/>
              <a:t>Parental </a:t>
            </a:r>
            <a:r>
              <a:rPr lang="en-US" sz="2000" dirty="0" smtClean="0"/>
              <a:t>obligations.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17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Covenant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messiah.edu/site/custom_scripts/banner_image/2690/living_in_community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61" y="762000"/>
            <a:ext cx="8344090" cy="40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69268" y="5303693"/>
            <a:ext cx="7315200" cy="59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hlinkClick r:id="rId4"/>
              </a:rPr>
              <a:t>https://www.youtube.com/watch?v=YGjpPBtfmbo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986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522" y="2007081"/>
            <a:ext cx="2921478" cy="29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45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Candlelight Service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Worship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Join us tonight at 6:30 p.m. in Hitchcock!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522" y="2007081"/>
            <a:ext cx="2921478" cy="29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7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&amp; Information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293" y="864108"/>
            <a:ext cx="7636932" cy="5120640"/>
          </a:xfrm>
        </p:spPr>
        <p:txBody>
          <a:bodyPr>
            <a:normAutofit/>
          </a:bodyPr>
          <a:lstStyle/>
          <a:p>
            <a:r>
              <a:rPr lang="en-US" sz="2400" dirty="0"/>
              <a:t>Because </a:t>
            </a:r>
            <a:r>
              <a:rPr lang="en-US" sz="2400" dirty="0" smtClean="0"/>
              <a:t>you </a:t>
            </a:r>
            <a:r>
              <a:rPr lang="en-US" sz="2400" dirty="0"/>
              <a:t>are a vital part of the Messiah College community, there are</a:t>
            </a:r>
            <a:r>
              <a:rPr lang="en-US" sz="2400" b="1" dirty="0"/>
              <a:t> </a:t>
            </a:r>
            <a:r>
              <a:rPr lang="en-US" sz="2400" dirty="0"/>
              <a:t>Commuter Services</a:t>
            </a:r>
            <a:r>
              <a:rPr lang="en-US" sz="2400" b="1" dirty="0"/>
              <a:t> </a:t>
            </a:r>
            <a:r>
              <a:rPr lang="en-US" sz="2400" dirty="0"/>
              <a:t>available to assist </a:t>
            </a:r>
            <a:r>
              <a:rPr lang="en-US" sz="2400" dirty="0" smtClean="0"/>
              <a:t>you</a:t>
            </a:r>
          </a:p>
          <a:p>
            <a:r>
              <a:rPr lang="en-US" sz="2400" dirty="0" smtClean="0"/>
              <a:t>Commuter Services is housed</a:t>
            </a:r>
            <a:r>
              <a:rPr lang="en-US" sz="2400" dirty="0"/>
              <a:t> in the Office of Student Involvement &amp; Leadership Programs (SILP</a:t>
            </a:r>
            <a:r>
              <a:rPr lang="en-US" sz="2400" dirty="0" smtClean="0"/>
              <a:t>). If </a:t>
            </a:r>
            <a:r>
              <a:rPr lang="en-US" sz="2400" dirty="0"/>
              <a:t>you have any questions or concerns, please contact </a:t>
            </a:r>
            <a:r>
              <a:rPr lang="en-US" sz="2400" dirty="0" smtClean="0"/>
              <a:t>JP Edmunds (jedmunds@messiah.edu)</a:t>
            </a:r>
          </a:p>
          <a:p>
            <a:r>
              <a:rPr lang="en-US" sz="2400" dirty="0" smtClean="0"/>
              <a:t>JP oversees </a:t>
            </a:r>
            <a:r>
              <a:rPr lang="en-US" sz="2400" dirty="0"/>
              <a:t>Commuter Services </a:t>
            </a:r>
            <a:r>
              <a:rPr lang="en-US" sz="2400" dirty="0" smtClean="0"/>
              <a:t>(Larsen 228)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can also </a:t>
            </a:r>
            <a:r>
              <a:rPr lang="en-US" sz="2400" dirty="0" smtClean="0"/>
              <a:t>direct general </a:t>
            </a:r>
            <a:r>
              <a:rPr lang="en-US" sz="2400" dirty="0"/>
              <a:t>commuter-related questions, concerns or suggestions </a:t>
            </a:r>
            <a:r>
              <a:rPr lang="en-US" sz="2400" dirty="0" smtClean="0"/>
              <a:t>via e-mail to </a:t>
            </a:r>
            <a:r>
              <a:rPr lang="en-US" sz="2400" dirty="0"/>
              <a:t>Commuter Services </a:t>
            </a:r>
            <a:r>
              <a:rPr lang="en-US" sz="2400" dirty="0" smtClean="0"/>
              <a:t>at </a:t>
            </a:r>
            <a:r>
              <a:rPr lang="en-US" sz="2400" dirty="0" smtClean="0">
                <a:hlinkClick r:id="rId3"/>
              </a:rPr>
              <a:t>commuterservices@messiah.edu</a:t>
            </a:r>
            <a:r>
              <a:rPr lang="en-US" sz="240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8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Madi Trautman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/>
              <a:t>Commuter Student Liaison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Commuter </a:t>
            </a:r>
            <a:r>
              <a:rPr lang="en-US" sz="2400" dirty="0"/>
              <a:t>Services offers a special Commuter Student Liaison to help represent and address commuter needs, communicate relevant and timely information, and provide specific programming designed to enhance the overall commuter experience. </a:t>
            </a:r>
            <a:r>
              <a:rPr lang="en-US" sz="2400" dirty="0" smtClean="0"/>
              <a:t>Cate is a </a:t>
            </a:r>
            <a:r>
              <a:rPr lang="en-US" sz="2400" dirty="0"/>
              <a:t>fellow commuter student and </a:t>
            </a:r>
            <a:r>
              <a:rPr lang="en-US" sz="2400" dirty="0" smtClean="0"/>
              <a:t>is in her second year at Messiah.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4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Council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SGA dedicates funds directly to Commuter Students</a:t>
            </a:r>
          </a:p>
          <a:p>
            <a:r>
              <a:rPr lang="en-US" sz="2800" dirty="0" smtClean="0"/>
              <a:t>We are looking for creative people with fun ideas to help plan events for specifically Commuter Students</a:t>
            </a:r>
          </a:p>
          <a:p>
            <a:r>
              <a:rPr lang="en-US" sz="2800" dirty="0" smtClean="0"/>
              <a:t>To get involved, please contact Cate Cutting: </a:t>
            </a:r>
            <a:r>
              <a:rPr lang="en-US" sz="2800" dirty="0">
                <a:hlinkClick r:id="rId3"/>
              </a:rPr>
              <a:t>commuterservices@messiah.edu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032" y="2331720"/>
            <a:ext cx="2834640" cy="2377440"/>
          </a:xfrm>
        </p:spPr>
        <p:txBody>
          <a:bodyPr anchor="ctr"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Resources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3570644" y="3571873"/>
            <a:ext cx="8115230" cy="275509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322" t="13393" b="26794"/>
          <a:stretch/>
        </p:blipFill>
        <p:spPr>
          <a:xfrm>
            <a:off x="3570644" y="785116"/>
            <a:ext cx="8115230" cy="27480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3757" t="15300" b="33112"/>
          <a:stretch/>
        </p:blipFill>
        <p:spPr>
          <a:xfrm>
            <a:off x="3570644" y="3520440"/>
            <a:ext cx="8115230" cy="25462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 rot="16200000">
            <a:off x="1609687" y="1717712"/>
            <a:ext cx="2834640" cy="87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SILP Website</a:t>
            </a:r>
            <a:endParaRPr lang="en-US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 rot="16200000">
            <a:off x="1555052" y="4272320"/>
            <a:ext cx="2834640" cy="87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Canvas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11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Get Connected &amp; Involved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As a </a:t>
            </a:r>
            <a:r>
              <a:rPr lang="en-US" sz="2400" dirty="0"/>
              <a:t>commuter student, </a:t>
            </a:r>
            <a:r>
              <a:rPr lang="en-US" sz="2400" dirty="0" smtClean="0"/>
              <a:t>it sometimes takes </a:t>
            </a:r>
            <a:r>
              <a:rPr lang="en-US" sz="2400" dirty="0"/>
              <a:t>a little more work to make connections. The easiest way to meet other students is to get involved in campus life. </a:t>
            </a:r>
            <a:endParaRPr lang="en-US" sz="2400" dirty="0" smtClean="0"/>
          </a:p>
          <a:p>
            <a:r>
              <a:rPr lang="en-US" sz="2400" dirty="0" smtClean="0"/>
              <a:t>Attend Orientation Group activities.</a:t>
            </a:r>
          </a:p>
          <a:p>
            <a:r>
              <a:rPr lang="en-US" sz="2400" dirty="0" smtClean="0"/>
              <a:t>Student-run clubs and organizations have </a:t>
            </a:r>
            <a:r>
              <a:rPr lang="en-US" sz="2400" dirty="0"/>
              <a:t>something for </a:t>
            </a:r>
            <a:r>
              <a:rPr lang="en-US" sz="2400" dirty="0" smtClean="0"/>
              <a:t>everyone!</a:t>
            </a:r>
          </a:p>
          <a:p>
            <a:pPr marL="0" indent="0" algn="ctr">
              <a:buNone/>
            </a:pPr>
            <a:r>
              <a:rPr lang="en-US" sz="2400" b="1" dirty="0" smtClean="0"/>
              <a:t> Come to the Student Club, Involvement &amp; Service Fair on Thursday, Sept. 5, 2017 from 5:30–8 p.m. </a:t>
            </a:r>
            <a:r>
              <a:rPr lang="en-US" sz="2400" b="1" dirty="0"/>
              <a:t>at Larsen Student Union to get all the information you need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Also</a:t>
            </a:r>
            <a:r>
              <a:rPr lang="en-US" sz="2400" dirty="0"/>
              <a:t>, check </a:t>
            </a:r>
            <a:r>
              <a:rPr lang="en-US" sz="2400" dirty="0" smtClean="0"/>
              <a:t>out Rec Sports</a:t>
            </a:r>
            <a:r>
              <a:rPr lang="en-US" sz="2400" dirty="0"/>
              <a:t> </a:t>
            </a:r>
            <a:r>
              <a:rPr lang="en-US" sz="2400" dirty="0" smtClean="0"/>
              <a:t>where </a:t>
            </a:r>
            <a:r>
              <a:rPr lang="en-US" sz="2400" dirty="0"/>
              <a:t>you'll find information about intramurals and other related physical </a:t>
            </a:r>
            <a:r>
              <a:rPr lang="en-US" sz="2400" dirty="0" smtClean="0"/>
              <a:t>activities:</a:t>
            </a:r>
          </a:p>
          <a:p>
            <a:pPr marL="0" indent="0" algn="ctr">
              <a:buNone/>
            </a:pPr>
            <a:r>
              <a:rPr lang="en-US" sz="2400" b="1" dirty="0" smtClean="0">
                <a:hlinkClick r:id="rId3"/>
              </a:rPr>
              <a:t>www.messiah.edu/recsports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21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great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ays to stay informed about what’s happening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350" y="781050"/>
            <a:ext cx="7622118" cy="531495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Commuter Student Canvas page</a:t>
            </a:r>
            <a:endParaRPr lang="en-US" sz="2400" b="1" dirty="0"/>
          </a:p>
          <a:p>
            <a:r>
              <a:rPr lang="en-US" sz="2400" dirty="0"/>
              <a:t>Posters in the campus center, Larsen Student Union, commuter lounge, stairwells</a:t>
            </a:r>
          </a:p>
          <a:p>
            <a:r>
              <a:rPr lang="en-US" sz="2400" dirty="0"/>
              <a:t>Mass e-mail announcements</a:t>
            </a:r>
          </a:p>
          <a:p>
            <a:r>
              <a:rPr lang="en-US" sz="2400" i="1" dirty="0" smtClean="0"/>
              <a:t>The Swinging Bridge</a:t>
            </a:r>
            <a:r>
              <a:rPr lang="en-US" sz="2400" dirty="0"/>
              <a:t> (magazine)</a:t>
            </a:r>
          </a:p>
          <a:p>
            <a:r>
              <a:rPr lang="en-US" sz="2400" b="1" dirty="0" smtClean="0">
                <a:hlinkClick r:id="rId3"/>
              </a:rPr>
              <a:t>The Pulse </a:t>
            </a:r>
            <a:r>
              <a:rPr lang="en-US" sz="2400" dirty="0" smtClean="0"/>
              <a:t>(Messiah College’s </a:t>
            </a:r>
            <a:r>
              <a:rPr lang="en-US" sz="2400" dirty="0"/>
              <a:t>media hub)</a:t>
            </a:r>
          </a:p>
          <a:p>
            <a:r>
              <a:rPr lang="en-US" sz="2400" dirty="0" smtClean="0"/>
              <a:t>WVMM 90.7 (The </a:t>
            </a:r>
            <a:r>
              <a:rPr lang="en-US" sz="2400" dirty="0"/>
              <a:t>V: Messiah </a:t>
            </a:r>
            <a:r>
              <a:rPr lang="en-US" sz="2400" dirty="0" smtClean="0"/>
              <a:t>College’s </a:t>
            </a:r>
            <a:r>
              <a:rPr lang="en-US" sz="2400" dirty="0"/>
              <a:t>FM radio station)</a:t>
            </a:r>
          </a:p>
          <a:p>
            <a:r>
              <a:rPr lang="en-US" sz="2400" dirty="0" smtClean="0"/>
              <a:t>Messiah College Facebook page and</a:t>
            </a:r>
            <a:r>
              <a:rPr lang="en-US" sz="2400" dirty="0"/>
              <a:t> </a:t>
            </a:r>
            <a:r>
              <a:rPr lang="en-US" sz="2400" dirty="0" smtClean="0"/>
              <a:t>The Pulse Facebook page or Twitter account</a:t>
            </a:r>
          </a:p>
          <a:p>
            <a:r>
              <a:rPr lang="en-US" sz="2400" dirty="0" smtClean="0"/>
              <a:t>Chapel announcements</a:t>
            </a:r>
            <a:endParaRPr lang="en-US" sz="2400" dirty="0"/>
          </a:p>
          <a:p>
            <a:r>
              <a:rPr lang="en-US" sz="2400" dirty="0" smtClean="0"/>
              <a:t>Instagram</a:t>
            </a:r>
            <a:endParaRPr lang="en-US" sz="2400" dirty="0"/>
          </a:p>
          <a:p>
            <a:r>
              <a:rPr lang="en-US" sz="2400" dirty="0" smtClean="0"/>
              <a:t>Word of mouth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" y="5352326"/>
            <a:ext cx="627368" cy="627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412" t="3319" r="132" b="3881"/>
          <a:stretch/>
        </p:blipFill>
        <p:spPr>
          <a:xfrm>
            <a:off x="821803" y="5343916"/>
            <a:ext cx="653969" cy="635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5318" t="10993" r="25304" b="15721"/>
          <a:stretch/>
        </p:blipFill>
        <p:spPr>
          <a:xfrm>
            <a:off x="1579945" y="5354440"/>
            <a:ext cx="729204" cy="6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9847" y="987552"/>
            <a:ext cx="7970635" cy="2822448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 us!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Commuter Student Social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00015" y="4200144"/>
            <a:ext cx="7315200" cy="1384502"/>
          </a:xfrm>
        </p:spPr>
        <p:txBody>
          <a:bodyPr>
            <a:noAutofit/>
          </a:bodyPr>
          <a:lstStyle/>
          <a:p>
            <a:r>
              <a:rPr lang="en-US" sz="2400" dirty="0" smtClean="0"/>
              <a:t>Saturday, August 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4:00pm</a:t>
            </a:r>
          </a:p>
          <a:p>
            <a:r>
              <a:rPr lang="en-US" sz="2400" dirty="0" smtClean="0"/>
              <a:t>Charles Frey Commuter Lounge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522" y="2007081"/>
            <a:ext cx="2921478" cy="29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5909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4651</TotalTime>
  <Words>1213</Words>
  <Application>Microsoft Office PowerPoint</Application>
  <PresentationFormat>Widescreen</PresentationFormat>
  <Paragraphs>159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Corbel</vt:lpstr>
      <vt:lpstr>Wingdings 2</vt:lpstr>
      <vt:lpstr>Frame</vt:lpstr>
      <vt:lpstr>Commuter Students  Living in Community</vt:lpstr>
      <vt:lpstr>Introductions</vt:lpstr>
      <vt:lpstr>Resources &amp; Information</vt:lpstr>
      <vt:lpstr>Madi Trautman Commuter Student Liaison</vt:lpstr>
      <vt:lpstr>Commuter Council</vt:lpstr>
      <vt:lpstr>Online Resources</vt:lpstr>
      <vt:lpstr>Ways to Get Connected &amp; Involved</vt:lpstr>
      <vt:lpstr>Other great ways to stay informed about what’s happening</vt:lpstr>
      <vt:lpstr>Join us!  Commuter Student Social</vt:lpstr>
      <vt:lpstr>Commuter Lounge</vt:lpstr>
      <vt:lpstr>Commuter Lounge</vt:lpstr>
      <vt:lpstr>NO NUTS!</vt:lpstr>
      <vt:lpstr>Commuter Lounge</vt:lpstr>
      <vt:lpstr>Lockers</vt:lpstr>
      <vt:lpstr>Commuter Student Meal Plan</vt:lpstr>
      <vt:lpstr>Commuter Parking</vt:lpstr>
      <vt:lpstr>Commuter Parking</vt:lpstr>
      <vt:lpstr>Commuter Rideshare Services</vt:lpstr>
      <vt:lpstr>Weather Delays &amp; Closing Details</vt:lpstr>
      <vt:lpstr>Chapel Requirements</vt:lpstr>
      <vt:lpstr>Community Covenant</vt:lpstr>
      <vt:lpstr>Questions?</vt:lpstr>
      <vt:lpstr>Candlelight Service of  Worship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Commuter Students: Living in Community</dc:title>
  <dc:creator>Microsoft Office User</dc:creator>
  <cp:lastModifiedBy>Barnes, Ashley</cp:lastModifiedBy>
  <cp:revision>49</cp:revision>
  <dcterms:created xsi:type="dcterms:W3CDTF">2016-08-08T14:28:16Z</dcterms:created>
  <dcterms:modified xsi:type="dcterms:W3CDTF">2020-04-01T12:09:22Z</dcterms:modified>
</cp:coreProperties>
</file>