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85" r:id="rId4"/>
    <p:sldId id="281" r:id="rId5"/>
    <p:sldId id="261" r:id="rId6"/>
    <p:sldId id="269" r:id="rId7"/>
    <p:sldId id="270" r:id="rId8"/>
    <p:sldId id="271" r:id="rId9"/>
    <p:sldId id="272" r:id="rId10"/>
    <p:sldId id="263" r:id="rId11"/>
    <p:sldId id="287" r:id="rId12"/>
    <p:sldId id="289" r:id="rId13"/>
    <p:sldId id="290" r:id="rId14"/>
    <p:sldId id="291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23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EC17C-EE2E-401E-9A0F-707756DFE434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B5B597-4C10-4E31-8B65-66B3BD820F69}">
      <dgm:prSet phldrT="[Text]" custT="1"/>
      <dgm:spPr/>
      <dgm:t>
        <a:bodyPr/>
        <a:lstStyle/>
        <a:p>
          <a:pPr algn="ctr"/>
          <a:r>
            <a:rPr lang="en-US" sz="1100" b="1" dirty="0">
              <a:latin typeface="Scribble" pitchFamily="2" charset="0"/>
            </a:rPr>
            <a:t>Self Reflection</a:t>
          </a:r>
        </a:p>
      </dgm:t>
    </dgm:pt>
    <dgm:pt modelId="{6EBE9137-430C-42AB-A88B-5144FE533085}" type="parTrans" cxnId="{2FBB947D-8B51-44DD-A009-1A281C50F119}">
      <dgm:prSet/>
      <dgm:spPr/>
      <dgm:t>
        <a:bodyPr/>
        <a:lstStyle/>
        <a:p>
          <a:pPr algn="ctr"/>
          <a:endParaRPr lang="en-US"/>
        </a:p>
      </dgm:t>
    </dgm:pt>
    <dgm:pt modelId="{F8AA51E9-E4B1-4B1B-8C20-9D4845F08E36}" type="sibTrans" cxnId="{2FBB947D-8B51-44DD-A009-1A281C50F119}">
      <dgm:prSet/>
      <dgm:spPr/>
      <dgm:t>
        <a:bodyPr/>
        <a:lstStyle/>
        <a:p>
          <a:pPr algn="ctr"/>
          <a:endParaRPr lang="en-US"/>
        </a:p>
      </dgm:t>
    </dgm:pt>
    <dgm:pt modelId="{311B5FB5-0E54-4C2A-BF12-F3143F243BB1}">
      <dgm:prSet phldrT="[Text]" custT="1"/>
      <dgm:spPr/>
      <dgm:t>
        <a:bodyPr/>
        <a:lstStyle/>
        <a:p>
          <a:pPr algn="ctr"/>
          <a:r>
            <a:rPr lang="en-US" sz="2000" dirty="0">
              <a:latin typeface="Rage Italic" pitchFamily="66" charset="0"/>
            </a:rPr>
            <a:t>Assess</a:t>
          </a:r>
        </a:p>
      </dgm:t>
    </dgm:pt>
    <dgm:pt modelId="{A876288C-0437-4411-BB23-C0E963B7FBFF}" type="parTrans" cxnId="{E45C1460-2626-4930-9EFD-FE53AFDF658B}">
      <dgm:prSet/>
      <dgm:spPr/>
      <dgm:t>
        <a:bodyPr/>
        <a:lstStyle/>
        <a:p>
          <a:pPr algn="ctr"/>
          <a:endParaRPr lang="en-US"/>
        </a:p>
      </dgm:t>
    </dgm:pt>
    <dgm:pt modelId="{97C62E33-D462-40B2-91B5-657366B2525E}" type="sibTrans" cxnId="{E45C1460-2626-4930-9EFD-FE53AFDF658B}">
      <dgm:prSet/>
      <dgm:spPr/>
      <dgm:t>
        <a:bodyPr/>
        <a:lstStyle/>
        <a:p>
          <a:pPr algn="ctr"/>
          <a:endParaRPr lang="en-US"/>
        </a:p>
      </dgm:t>
    </dgm:pt>
    <dgm:pt modelId="{65F96860-F51E-4120-9732-F29440D91A13}">
      <dgm:prSet phldrT="[Text]" custT="1"/>
      <dgm:spPr/>
      <dgm:t>
        <a:bodyPr/>
        <a:lstStyle/>
        <a:p>
          <a:pPr algn="ctr"/>
          <a:r>
            <a:rPr lang="en-US" sz="1800" dirty="0">
              <a:latin typeface="Rage Italic" pitchFamily="66" charset="0"/>
            </a:rPr>
            <a:t>Engage</a:t>
          </a:r>
          <a:endParaRPr lang="en-US" sz="1200" dirty="0">
            <a:latin typeface="Rage Italic" pitchFamily="66" charset="0"/>
          </a:endParaRPr>
        </a:p>
      </dgm:t>
    </dgm:pt>
    <dgm:pt modelId="{80F6B9B1-34CB-4AE6-80BF-72A539F5B05D}" type="parTrans" cxnId="{658F138C-FE08-43E7-A244-431364B3524E}">
      <dgm:prSet/>
      <dgm:spPr/>
      <dgm:t>
        <a:bodyPr/>
        <a:lstStyle/>
        <a:p>
          <a:pPr algn="ctr"/>
          <a:endParaRPr lang="en-US"/>
        </a:p>
      </dgm:t>
    </dgm:pt>
    <dgm:pt modelId="{F9E03CE0-1106-4A02-AF0A-4B5B95533FFC}" type="sibTrans" cxnId="{658F138C-FE08-43E7-A244-431364B3524E}">
      <dgm:prSet/>
      <dgm:spPr/>
      <dgm:t>
        <a:bodyPr/>
        <a:lstStyle/>
        <a:p>
          <a:pPr algn="ctr"/>
          <a:endParaRPr lang="en-US"/>
        </a:p>
      </dgm:t>
    </dgm:pt>
    <dgm:pt modelId="{84078DEE-1FE5-4901-BF96-336910287FE5}">
      <dgm:prSet phldrT="[Text]" custT="1"/>
      <dgm:spPr/>
      <dgm:t>
        <a:bodyPr/>
        <a:lstStyle/>
        <a:p>
          <a:pPr algn="ctr"/>
          <a:endParaRPr lang="en-US" sz="100" dirty="0"/>
        </a:p>
        <a:p>
          <a:pPr algn="ctr"/>
          <a:r>
            <a:rPr lang="en-US" sz="1400" dirty="0">
              <a:latin typeface="Rage Italic" pitchFamily="66" charset="0"/>
            </a:rPr>
            <a:t>Experience</a:t>
          </a:r>
        </a:p>
      </dgm:t>
    </dgm:pt>
    <dgm:pt modelId="{E8224675-CE48-427C-8C07-806FEBA8749B}" type="parTrans" cxnId="{69E3EDCD-51FA-497D-936A-3DAB3258B59C}">
      <dgm:prSet/>
      <dgm:spPr/>
      <dgm:t>
        <a:bodyPr/>
        <a:lstStyle/>
        <a:p>
          <a:pPr algn="ctr"/>
          <a:endParaRPr lang="en-US"/>
        </a:p>
      </dgm:t>
    </dgm:pt>
    <dgm:pt modelId="{D7C7E507-B063-4FF6-92E4-12CAB3CAC10A}" type="sibTrans" cxnId="{69E3EDCD-51FA-497D-936A-3DAB3258B59C}">
      <dgm:prSet/>
      <dgm:spPr/>
      <dgm:t>
        <a:bodyPr/>
        <a:lstStyle/>
        <a:p>
          <a:pPr algn="ctr"/>
          <a:endParaRPr lang="en-US"/>
        </a:p>
      </dgm:t>
    </dgm:pt>
    <dgm:pt modelId="{FE77D705-5416-411C-8122-23974FB89763}">
      <dgm:prSet phldrT="[Text]" custT="1"/>
      <dgm:spPr/>
      <dgm:t>
        <a:bodyPr/>
        <a:lstStyle/>
        <a:p>
          <a:pPr algn="ctr"/>
          <a:r>
            <a:rPr lang="en-US" sz="1400" dirty="0">
              <a:latin typeface="Rage Italic" pitchFamily="66" charset="0"/>
            </a:rPr>
            <a:t>Transition</a:t>
          </a:r>
        </a:p>
      </dgm:t>
    </dgm:pt>
    <dgm:pt modelId="{675C9FA9-6833-4A31-9C71-6DFD91C7A78C}" type="parTrans" cxnId="{8705455C-3E1F-4BDE-8176-644A676C7F0B}">
      <dgm:prSet/>
      <dgm:spPr/>
      <dgm:t>
        <a:bodyPr/>
        <a:lstStyle/>
        <a:p>
          <a:pPr algn="ctr"/>
          <a:endParaRPr lang="en-US"/>
        </a:p>
      </dgm:t>
    </dgm:pt>
    <dgm:pt modelId="{B0800F2F-F567-4DE4-AA5D-D456D8B1A71C}" type="sibTrans" cxnId="{8705455C-3E1F-4BDE-8176-644A676C7F0B}">
      <dgm:prSet/>
      <dgm:spPr/>
      <dgm:t>
        <a:bodyPr/>
        <a:lstStyle/>
        <a:p>
          <a:pPr algn="ctr"/>
          <a:endParaRPr lang="en-US"/>
        </a:p>
      </dgm:t>
    </dgm:pt>
    <dgm:pt modelId="{DE4EEB8C-7CFB-473E-AC1A-5DFCA533764F}" type="pres">
      <dgm:prSet presAssocID="{F89EC17C-EE2E-401E-9A0F-707756DFE4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E31C09-6A02-4433-B38D-AD49E7F238F7}" type="pres">
      <dgm:prSet presAssocID="{ABB5B597-4C10-4E31-8B65-66B3BD820F69}" presName="centerShape" presStyleLbl="node0" presStyleIdx="0" presStyleCnt="1"/>
      <dgm:spPr/>
      <dgm:t>
        <a:bodyPr/>
        <a:lstStyle/>
        <a:p>
          <a:endParaRPr lang="en-US"/>
        </a:p>
      </dgm:t>
    </dgm:pt>
    <dgm:pt modelId="{A927562E-7650-47FB-BB4C-8D945AB57D5E}" type="pres">
      <dgm:prSet presAssocID="{311B5FB5-0E54-4C2A-BF12-F3143F243BB1}" presName="node" presStyleLbl="node1" presStyleIdx="0" presStyleCnt="4" custScaleX="110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B6F18-58B1-4213-9302-9933C2874D00}" type="pres">
      <dgm:prSet presAssocID="{311B5FB5-0E54-4C2A-BF12-F3143F243BB1}" presName="dummy" presStyleCnt="0"/>
      <dgm:spPr/>
      <dgm:t>
        <a:bodyPr/>
        <a:lstStyle/>
        <a:p>
          <a:endParaRPr lang="en-US"/>
        </a:p>
      </dgm:t>
    </dgm:pt>
    <dgm:pt modelId="{0B2CAA80-0217-442F-88C6-0118035BEB4F}" type="pres">
      <dgm:prSet presAssocID="{97C62E33-D462-40B2-91B5-657366B2525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CB11112-E82D-4945-BCE8-01B4BABE06F5}" type="pres">
      <dgm:prSet presAssocID="{65F96860-F51E-4120-9732-F29440D91A13}" presName="node" presStyleLbl="node1" presStyleIdx="1" presStyleCnt="4" custScaleX="110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DC6C1-3FDF-4F9D-88EA-58528D944EA9}" type="pres">
      <dgm:prSet presAssocID="{65F96860-F51E-4120-9732-F29440D91A13}" presName="dummy" presStyleCnt="0"/>
      <dgm:spPr/>
      <dgm:t>
        <a:bodyPr/>
        <a:lstStyle/>
        <a:p>
          <a:endParaRPr lang="en-US"/>
        </a:p>
      </dgm:t>
    </dgm:pt>
    <dgm:pt modelId="{06F77A6B-207D-4662-9B6B-7ADE6C39BAA1}" type="pres">
      <dgm:prSet presAssocID="{F9E03CE0-1106-4A02-AF0A-4B5B95533FF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143A291-4230-4C59-AE75-C9FBCFD7199D}" type="pres">
      <dgm:prSet presAssocID="{84078DEE-1FE5-4901-BF96-336910287FE5}" presName="node" presStyleLbl="node1" presStyleIdx="2" presStyleCnt="4" custScaleX="107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94AF3-CBA6-47E9-B51B-1BEA4209A7F7}" type="pres">
      <dgm:prSet presAssocID="{84078DEE-1FE5-4901-BF96-336910287FE5}" presName="dummy" presStyleCnt="0"/>
      <dgm:spPr/>
      <dgm:t>
        <a:bodyPr/>
        <a:lstStyle/>
        <a:p>
          <a:endParaRPr lang="en-US"/>
        </a:p>
      </dgm:t>
    </dgm:pt>
    <dgm:pt modelId="{CB00E853-9D2D-4618-8EC4-A4456C695A91}" type="pres">
      <dgm:prSet presAssocID="{D7C7E507-B063-4FF6-92E4-12CAB3CAC10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B35B573-105F-41E7-9819-F31D4B35FBC9}" type="pres">
      <dgm:prSet presAssocID="{FE77D705-5416-411C-8122-23974FB89763}" presName="node" presStyleLbl="node1" presStyleIdx="3" presStyleCnt="4" custScaleX="108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10399-4ED5-4803-BB9B-6AF68C9CDF75}" type="pres">
      <dgm:prSet presAssocID="{FE77D705-5416-411C-8122-23974FB89763}" presName="dummy" presStyleCnt="0"/>
      <dgm:spPr/>
      <dgm:t>
        <a:bodyPr/>
        <a:lstStyle/>
        <a:p>
          <a:endParaRPr lang="en-US"/>
        </a:p>
      </dgm:t>
    </dgm:pt>
    <dgm:pt modelId="{5099424B-C452-427D-AFEE-79D8538033C1}" type="pres">
      <dgm:prSet presAssocID="{B0800F2F-F567-4DE4-AA5D-D456D8B1A7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58F138C-FE08-43E7-A244-431364B3524E}" srcId="{ABB5B597-4C10-4E31-8B65-66B3BD820F69}" destId="{65F96860-F51E-4120-9732-F29440D91A13}" srcOrd="1" destOrd="0" parTransId="{80F6B9B1-34CB-4AE6-80BF-72A539F5B05D}" sibTransId="{F9E03CE0-1106-4A02-AF0A-4B5B95533FFC}"/>
    <dgm:cxn modelId="{2FBB947D-8B51-44DD-A009-1A281C50F119}" srcId="{F89EC17C-EE2E-401E-9A0F-707756DFE434}" destId="{ABB5B597-4C10-4E31-8B65-66B3BD820F69}" srcOrd="0" destOrd="0" parTransId="{6EBE9137-430C-42AB-A88B-5144FE533085}" sibTransId="{F8AA51E9-E4B1-4B1B-8C20-9D4845F08E36}"/>
    <dgm:cxn modelId="{0AB8EDDB-5A25-4A05-A892-D5CBC05DD51F}" type="presOf" srcId="{84078DEE-1FE5-4901-BF96-336910287FE5}" destId="{4143A291-4230-4C59-AE75-C9FBCFD7199D}" srcOrd="0" destOrd="0" presId="urn:microsoft.com/office/officeart/2005/8/layout/radial6"/>
    <dgm:cxn modelId="{075E6E86-EFF4-453E-8AE4-F0024677FCB5}" type="presOf" srcId="{ABB5B597-4C10-4E31-8B65-66B3BD820F69}" destId="{CCE31C09-6A02-4433-B38D-AD49E7F238F7}" srcOrd="0" destOrd="0" presId="urn:microsoft.com/office/officeart/2005/8/layout/radial6"/>
    <dgm:cxn modelId="{B5334B2E-453C-4C00-B01D-5E260A766350}" type="presOf" srcId="{B0800F2F-F567-4DE4-AA5D-D456D8B1A71C}" destId="{5099424B-C452-427D-AFEE-79D8538033C1}" srcOrd="0" destOrd="0" presId="urn:microsoft.com/office/officeart/2005/8/layout/radial6"/>
    <dgm:cxn modelId="{E45C1460-2626-4930-9EFD-FE53AFDF658B}" srcId="{ABB5B597-4C10-4E31-8B65-66B3BD820F69}" destId="{311B5FB5-0E54-4C2A-BF12-F3143F243BB1}" srcOrd="0" destOrd="0" parTransId="{A876288C-0437-4411-BB23-C0E963B7FBFF}" sibTransId="{97C62E33-D462-40B2-91B5-657366B2525E}"/>
    <dgm:cxn modelId="{8705455C-3E1F-4BDE-8176-644A676C7F0B}" srcId="{ABB5B597-4C10-4E31-8B65-66B3BD820F69}" destId="{FE77D705-5416-411C-8122-23974FB89763}" srcOrd="3" destOrd="0" parTransId="{675C9FA9-6833-4A31-9C71-6DFD91C7A78C}" sibTransId="{B0800F2F-F567-4DE4-AA5D-D456D8B1A71C}"/>
    <dgm:cxn modelId="{92EE7697-E4A9-4971-84C4-CE7CCB6B5F36}" type="presOf" srcId="{65F96860-F51E-4120-9732-F29440D91A13}" destId="{ACB11112-E82D-4945-BCE8-01B4BABE06F5}" srcOrd="0" destOrd="0" presId="urn:microsoft.com/office/officeart/2005/8/layout/radial6"/>
    <dgm:cxn modelId="{8EABC9DF-AAFD-48CD-B96E-E439B823DEB6}" type="presOf" srcId="{D7C7E507-B063-4FF6-92E4-12CAB3CAC10A}" destId="{CB00E853-9D2D-4618-8EC4-A4456C695A91}" srcOrd="0" destOrd="0" presId="urn:microsoft.com/office/officeart/2005/8/layout/radial6"/>
    <dgm:cxn modelId="{A1AB2A77-985B-482C-98A7-B0D552748225}" type="presOf" srcId="{FE77D705-5416-411C-8122-23974FB89763}" destId="{EB35B573-105F-41E7-9819-F31D4B35FBC9}" srcOrd="0" destOrd="0" presId="urn:microsoft.com/office/officeart/2005/8/layout/radial6"/>
    <dgm:cxn modelId="{683EEE62-15F8-44A9-8A3B-5A871CA22325}" type="presOf" srcId="{97C62E33-D462-40B2-91B5-657366B2525E}" destId="{0B2CAA80-0217-442F-88C6-0118035BEB4F}" srcOrd="0" destOrd="0" presId="urn:microsoft.com/office/officeart/2005/8/layout/radial6"/>
    <dgm:cxn modelId="{824A5BD5-CD36-442F-937D-BF0D2323C5D4}" type="presOf" srcId="{311B5FB5-0E54-4C2A-BF12-F3143F243BB1}" destId="{A927562E-7650-47FB-BB4C-8D945AB57D5E}" srcOrd="0" destOrd="0" presId="urn:microsoft.com/office/officeart/2005/8/layout/radial6"/>
    <dgm:cxn modelId="{8669537F-A89A-4CC9-89CA-39BCAC86F835}" type="presOf" srcId="{F9E03CE0-1106-4A02-AF0A-4B5B95533FFC}" destId="{06F77A6B-207D-4662-9B6B-7ADE6C39BAA1}" srcOrd="0" destOrd="0" presId="urn:microsoft.com/office/officeart/2005/8/layout/radial6"/>
    <dgm:cxn modelId="{B8CC6F0B-6641-41D2-93AA-786F24C90514}" type="presOf" srcId="{F89EC17C-EE2E-401E-9A0F-707756DFE434}" destId="{DE4EEB8C-7CFB-473E-AC1A-5DFCA533764F}" srcOrd="0" destOrd="0" presId="urn:microsoft.com/office/officeart/2005/8/layout/radial6"/>
    <dgm:cxn modelId="{69E3EDCD-51FA-497D-936A-3DAB3258B59C}" srcId="{ABB5B597-4C10-4E31-8B65-66B3BD820F69}" destId="{84078DEE-1FE5-4901-BF96-336910287FE5}" srcOrd="2" destOrd="0" parTransId="{E8224675-CE48-427C-8C07-806FEBA8749B}" sibTransId="{D7C7E507-B063-4FF6-92E4-12CAB3CAC10A}"/>
    <dgm:cxn modelId="{65C6B37D-2DBA-4980-845A-EDC6C926AD59}" type="presParOf" srcId="{DE4EEB8C-7CFB-473E-AC1A-5DFCA533764F}" destId="{CCE31C09-6A02-4433-B38D-AD49E7F238F7}" srcOrd="0" destOrd="0" presId="urn:microsoft.com/office/officeart/2005/8/layout/radial6"/>
    <dgm:cxn modelId="{227D8A7B-0E3A-4A2D-B241-D8CA1EB3555E}" type="presParOf" srcId="{DE4EEB8C-7CFB-473E-AC1A-5DFCA533764F}" destId="{A927562E-7650-47FB-BB4C-8D945AB57D5E}" srcOrd="1" destOrd="0" presId="urn:microsoft.com/office/officeart/2005/8/layout/radial6"/>
    <dgm:cxn modelId="{62F6A12F-C21E-43FC-967E-CA9969CCCE15}" type="presParOf" srcId="{DE4EEB8C-7CFB-473E-AC1A-5DFCA533764F}" destId="{FA8B6F18-58B1-4213-9302-9933C2874D00}" srcOrd="2" destOrd="0" presId="urn:microsoft.com/office/officeart/2005/8/layout/radial6"/>
    <dgm:cxn modelId="{D6A569D8-006C-4F16-9FA3-617FA7BD8D4B}" type="presParOf" srcId="{DE4EEB8C-7CFB-473E-AC1A-5DFCA533764F}" destId="{0B2CAA80-0217-442F-88C6-0118035BEB4F}" srcOrd="3" destOrd="0" presId="urn:microsoft.com/office/officeart/2005/8/layout/radial6"/>
    <dgm:cxn modelId="{9539ABB5-AF57-4031-8CFF-A26B39A7BF26}" type="presParOf" srcId="{DE4EEB8C-7CFB-473E-AC1A-5DFCA533764F}" destId="{ACB11112-E82D-4945-BCE8-01B4BABE06F5}" srcOrd="4" destOrd="0" presId="urn:microsoft.com/office/officeart/2005/8/layout/radial6"/>
    <dgm:cxn modelId="{083E6EAB-02C9-4FB2-874A-B1CE0F65ABE2}" type="presParOf" srcId="{DE4EEB8C-7CFB-473E-AC1A-5DFCA533764F}" destId="{E31DC6C1-3FDF-4F9D-88EA-58528D944EA9}" srcOrd="5" destOrd="0" presId="urn:microsoft.com/office/officeart/2005/8/layout/radial6"/>
    <dgm:cxn modelId="{3E7DC4F2-9B83-4AB7-AF9C-82E393EC6A6A}" type="presParOf" srcId="{DE4EEB8C-7CFB-473E-AC1A-5DFCA533764F}" destId="{06F77A6B-207D-4662-9B6B-7ADE6C39BAA1}" srcOrd="6" destOrd="0" presId="urn:microsoft.com/office/officeart/2005/8/layout/radial6"/>
    <dgm:cxn modelId="{04ED316E-302D-4994-9C2B-9B15591746E6}" type="presParOf" srcId="{DE4EEB8C-7CFB-473E-AC1A-5DFCA533764F}" destId="{4143A291-4230-4C59-AE75-C9FBCFD7199D}" srcOrd="7" destOrd="0" presId="urn:microsoft.com/office/officeart/2005/8/layout/radial6"/>
    <dgm:cxn modelId="{576F24BA-2A9C-4BF1-80FF-8F7FD8D925A9}" type="presParOf" srcId="{DE4EEB8C-7CFB-473E-AC1A-5DFCA533764F}" destId="{55C94AF3-CBA6-47E9-B51B-1BEA4209A7F7}" srcOrd="8" destOrd="0" presId="urn:microsoft.com/office/officeart/2005/8/layout/radial6"/>
    <dgm:cxn modelId="{DB887047-0994-44F5-98C4-A5C7DC867D99}" type="presParOf" srcId="{DE4EEB8C-7CFB-473E-AC1A-5DFCA533764F}" destId="{CB00E853-9D2D-4618-8EC4-A4456C695A91}" srcOrd="9" destOrd="0" presId="urn:microsoft.com/office/officeart/2005/8/layout/radial6"/>
    <dgm:cxn modelId="{C29799E6-2094-4C37-8EE6-84477CE14178}" type="presParOf" srcId="{DE4EEB8C-7CFB-473E-AC1A-5DFCA533764F}" destId="{EB35B573-105F-41E7-9819-F31D4B35FBC9}" srcOrd="10" destOrd="0" presId="urn:microsoft.com/office/officeart/2005/8/layout/radial6"/>
    <dgm:cxn modelId="{BA5B33EA-50EF-4118-AE6D-397D3EFDEC1F}" type="presParOf" srcId="{DE4EEB8C-7CFB-473E-AC1A-5DFCA533764F}" destId="{B9B10399-4ED5-4803-BB9B-6AF68C9CDF75}" srcOrd="11" destOrd="0" presId="urn:microsoft.com/office/officeart/2005/8/layout/radial6"/>
    <dgm:cxn modelId="{C048C488-1927-45DB-B9EA-347221296151}" type="presParOf" srcId="{DE4EEB8C-7CFB-473E-AC1A-5DFCA533764F}" destId="{5099424B-C452-427D-AFEE-79D8538033C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99424B-C452-427D-AFEE-79D8538033C1}">
      <dsp:nvSpPr>
        <dsp:cNvPr id="0" name=""/>
        <dsp:cNvSpPr/>
      </dsp:nvSpPr>
      <dsp:spPr>
        <a:xfrm>
          <a:off x="468909" y="817968"/>
          <a:ext cx="3164662" cy="316466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00E853-9D2D-4618-8EC4-A4456C695A91}">
      <dsp:nvSpPr>
        <dsp:cNvPr id="0" name=""/>
        <dsp:cNvSpPr/>
      </dsp:nvSpPr>
      <dsp:spPr>
        <a:xfrm>
          <a:off x="468909" y="817968"/>
          <a:ext cx="3164662" cy="316466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F77A6B-207D-4662-9B6B-7ADE6C39BAA1}">
      <dsp:nvSpPr>
        <dsp:cNvPr id="0" name=""/>
        <dsp:cNvSpPr/>
      </dsp:nvSpPr>
      <dsp:spPr>
        <a:xfrm>
          <a:off x="468909" y="817968"/>
          <a:ext cx="3164662" cy="316466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2CAA80-0217-442F-88C6-0118035BEB4F}">
      <dsp:nvSpPr>
        <dsp:cNvPr id="0" name=""/>
        <dsp:cNvSpPr/>
      </dsp:nvSpPr>
      <dsp:spPr>
        <a:xfrm>
          <a:off x="468909" y="817968"/>
          <a:ext cx="3164662" cy="316466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E31C09-6A02-4433-B38D-AD49E7F238F7}">
      <dsp:nvSpPr>
        <dsp:cNvPr id="0" name=""/>
        <dsp:cNvSpPr/>
      </dsp:nvSpPr>
      <dsp:spPr>
        <a:xfrm>
          <a:off x="1322913" y="1671972"/>
          <a:ext cx="1456655" cy="145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Scribble" pitchFamily="2" charset="0"/>
            </a:rPr>
            <a:t>Self Reflection</a:t>
          </a:r>
        </a:p>
      </dsp:txBody>
      <dsp:txXfrm>
        <a:off x="1322913" y="1671972"/>
        <a:ext cx="1456655" cy="1456655"/>
      </dsp:txXfrm>
    </dsp:sp>
    <dsp:sp modelId="{A927562E-7650-47FB-BB4C-8D945AB57D5E}">
      <dsp:nvSpPr>
        <dsp:cNvPr id="0" name=""/>
        <dsp:cNvSpPr/>
      </dsp:nvSpPr>
      <dsp:spPr>
        <a:xfrm>
          <a:off x="1487283" y="344847"/>
          <a:ext cx="1127915" cy="10196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Rage Italic" pitchFamily="66" charset="0"/>
            </a:rPr>
            <a:t>Assess</a:t>
          </a:r>
        </a:p>
      </dsp:txBody>
      <dsp:txXfrm>
        <a:off x="1487283" y="344847"/>
        <a:ext cx="1127915" cy="1019658"/>
      </dsp:txXfrm>
    </dsp:sp>
    <dsp:sp modelId="{ACB11112-E82D-4945-BCE8-01B4BABE06F5}">
      <dsp:nvSpPr>
        <dsp:cNvPr id="0" name=""/>
        <dsp:cNvSpPr/>
      </dsp:nvSpPr>
      <dsp:spPr>
        <a:xfrm>
          <a:off x="3033508" y="1890470"/>
          <a:ext cx="1126712" cy="10196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Rage Italic" pitchFamily="66" charset="0"/>
            </a:rPr>
            <a:t>Engage</a:t>
          </a:r>
          <a:endParaRPr lang="en-US" sz="1200" kern="1200" dirty="0">
            <a:latin typeface="Rage Italic" pitchFamily="66" charset="0"/>
          </a:endParaRPr>
        </a:p>
      </dsp:txBody>
      <dsp:txXfrm>
        <a:off x="3033508" y="1890470"/>
        <a:ext cx="1126712" cy="1019658"/>
      </dsp:txXfrm>
    </dsp:sp>
    <dsp:sp modelId="{4143A291-4230-4C59-AE75-C9FBCFD7199D}">
      <dsp:nvSpPr>
        <dsp:cNvPr id="0" name=""/>
        <dsp:cNvSpPr/>
      </dsp:nvSpPr>
      <dsp:spPr>
        <a:xfrm>
          <a:off x="1503144" y="3436094"/>
          <a:ext cx="1096194" cy="10196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/>
        </a:p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Rage Italic" pitchFamily="66" charset="0"/>
            </a:rPr>
            <a:t>Experience</a:t>
          </a:r>
        </a:p>
      </dsp:txBody>
      <dsp:txXfrm>
        <a:off x="1503144" y="3436094"/>
        <a:ext cx="1096194" cy="1019658"/>
      </dsp:txXfrm>
    </dsp:sp>
    <dsp:sp modelId="{EB35B573-105F-41E7-9819-F31D4B35FBC9}">
      <dsp:nvSpPr>
        <dsp:cNvPr id="0" name=""/>
        <dsp:cNvSpPr/>
      </dsp:nvSpPr>
      <dsp:spPr>
        <a:xfrm>
          <a:off x="-45421" y="1890470"/>
          <a:ext cx="1102077" cy="10196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Rage Italic" pitchFamily="66" charset="0"/>
            </a:rPr>
            <a:t>Transition</a:t>
          </a:r>
        </a:p>
      </dsp:txBody>
      <dsp:txXfrm>
        <a:off x="-45421" y="1890470"/>
        <a:ext cx="1102077" cy="1019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F83BD-75B9-4CD5-A097-E8931830FF23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4D91-9C44-48DA-81C9-276A784BD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78880-93BC-46EE-8064-FA6CA4982C98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24C94-8F72-4F8B-A7C1-3D71DA5B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 levels of anxiety</a:t>
            </a:r>
            <a:r>
              <a:rPr lang="en-US" baseline="0" dirty="0" smtClean="0"/>
              <a:t> about decision-making and lack of job prospects.</a:t>
            </a: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24C94-8F72-4F8B-A7C1-3D71DA5BF5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Developmental in nature; teaching students to take</a:t>
            </a:r>
            <a:r>
              <a:rPr lang="en-US" baseline="0" dirty="0" smtClean="0"/>
              <a:t> ownership; manage their career dev.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24C94-8F72-4F8B-A7C1-3D71DA5BF5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Developmental in nature; teaching students to take</a:t>
            </a:r>
            <a:r>
              <a:rPr lang="en-US" baseline="0" dirty="0" smtClean="0"/>
              <a:t> ownership; manage their career dev.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24C94-8F72-4F8B-A7C1-3D71DA5BF5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24C94-8F72-4F8B-A7C1-3D71DA5BF5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24C94-8F72-4F8B-A7C1-3D71DA5BF5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the most of summer experiences, co-curricular activities; quality over quantity.</a:t>
            </a:r>
          </a:p>
          <a:p>
            <a:r>
              <a:rPr lang="en-US" baseline="0" dirty="0" smtClean="0"/>
              <a:t>Ownership </a:t>
            </a:r>
          </a:p>
          <a:p>
            <a:r>
              <a:rPr lang="en-US" baseline="0" dirty="0" smtClean="0"/>
              <a:t>Show interest, but try to avoid dictating their decision making.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24C94-8F72-4F8B-A7C1-3D71DA5BF5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the most of summer experiences, co-curricular activities; quality over quantity.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24C94-8F72-4F8B-A7C1-3D71DA5BF5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FDFF0D7-7C72-4920-877F-10F71ECE53E5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9DCF9-88E8-48C3-A4C8-396AA3B49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i.msu.edu/" TargetMode="External"/><Relationship Id="rId2" Type="http://schemas.openxmlformats.org/officeDocument/2006/relationships/hyperlink" Target="http://www.messiah.edu/care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445799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Family weekend</a:t>
            </a:r>
            <a:endParaRPr lang="en-US" sz="1800" dirty="0" smtClean="0"/>
          </a:p>
          <a:p>
            <a:r>
              <a:rPr lang="en-US" sz="1800" dirty="0" smtClean="0"/>
              <a:t>September 2010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From Campus to Career: </a:t>
            </a:r>
            <a:br>
              <a:rPr lang="en-US" sz="4400" b="1" dirty="0" smtClean="0"/>
            </a:br>
            <a:r>
              <a:rPr lang="en-US" sz="4000" b="1" dirty="0" smtClean="0"/>
              <a:t>Career Development Strategies</a:t>
            </a:r>
            <a:endParaRPr lang="en-US" sz="4400" b="1" dirty="0"/>
          </a:p>
        </p:txBody>
      </p:sp>
      <p:pic>
        <p:nvPicPr>
          <p:cNvPr id="5" name="Picture 4" descr="CC_PPT_hor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53000"/>
            <a:ext cx="9144000" cy="1335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role can </a:t>
            </a:r>
            <a:r>
              <a:rPr lang="en-US" b="1" dirty="0" smtClean="0"/>
              <a:t>you play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503920" cy="472135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105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Balance challenge with support.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Affirm areas of skill &amp; ability.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Jumpstart </a:t>
            </a:r>
            <a:r>
              <a:rPr lang="en-US" sz="2400" dirty="0" smtClean="0">
                <a:latin typeface="+mj-lt"/>
                <a:cs typeface="Arial" pitchFamily="34" charset="0"/>
              </a:rPr>
              <a:t>your student’s thinking about </a:t>
            </a:r>
            <a:r>
              <a:rPr lang="en-US" sz="2400" dirty="0" smtClean="0">
                <a:latin typeface="+mj-lt"/>
                <a:cs typeface="Arial" pitchFamily="34" charset="0"/>
              </a:rPr>
              <a:t>career-related </a:t>
            </a:r>
            <a:r>
              <a:rPr lang="en-US" sz="2400" dirty="0" smtClean="0">
                <a:latin typeface="+mj-lt"/>
                <a:cs typeface="Arial" pitchFamily="34" charset="0"/>
              </a:rPr>
              <a:t>goals </a:t>
            </a:r>
            <a:r>
              <a:rPr lang="en-US" sz="2400" dirty="0" smtClean="0">
                <a:latin typeface="+mj-lt"/>
                <a:cs typeface="Arial" pitchFamily="34" charset="0"/>
              </a:rPr>
              <a:t>and a </a:t>
            </a:r>
            <a:r>
              <a:rPr lang="en-US" sz="2400" dirty="0" smtClean="0">
                <a:latin typeface="+mj-lt"/>
                <a:cs typeface="Arial" pitchFamily="34" charset="0"/>
              </a:rPr>
              <a:t>plan to </a:t>
            </a:r>
            <a:r>
              <a:rPr lang="en-US" sz="2400" dirty="0" smtClean="0">
                <a:latin typeface="+mj-lt"/>
                <a:cs typeface="Arial" pitchFamily="34" charset="0"/>
              </a:rPr>
              <a:t>reach them</a:t>
            </a:r>
            <a:r>
              <a:rPr lang="en-US" sz="2400" dirty="0" smtClean="0">
                <a:latin typeface="+mj-lt"/>
                <a:cs typeface="Arial" pitchFamily="34" charset="0"/>
              </a:rPr>
              <a:t>.  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Encourage exploration, experience, and access to Career Center resources.</a:t>
            </a: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Help to establish connections through networking.</a:t>
            </a: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1"/>
            <a:ext cx="3886200" cy="15113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839200" cy="472135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105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Program Highlights</a:t>
            </a:r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itchFamily="34" charset="0"/>
              </a:rPr>
              <a:t>Annual Career &amp; Grad School Expo</a:t>
            </a:r>
            <a:endParaRPr lang="en-US" sz="40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lumMod val="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4" name="Picture 3" descr="Expo - Birdsey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4648200" cy="3098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 descr="Student&amp;Emplo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8731">
            <a:off x="5943600" y="4343400"/>
            <a:ext cx="3200400" cy="213360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0" name="Picture 9" descr="Student.Emp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295400"/>
            <a:ext cx="1828800" cy="2743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2667000" y="4267200"/>
            <a:ext cx="3124200" cy="16002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4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125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Recruiters</a:t>
            </a:r>
          </a:p>
          <a:p>
            <a:pPr algn="ctr"/>
            <a:endParaRPr lang="en-US" sz="7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500+ Students</a:t>
            </a:r>
          </a:p>
          <a:p>
            <a:pPr algn="ctr"/>
            <a:endParaRPr lang="en-US" sz="12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 descr="Michael Scot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858512"/>
            <a:ext cx="2212848" cy="1999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00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iPlan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: Life After Messiah</a:t>
            </a:r>
            <a:r>
              <a:rPr lang="en-US" sz="3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 now. career later.</a:t>
            </a:r>
            <a:br>
              <a:rPr lang="en-US" sz="2800" b="1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1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Co-sponsored with Alumni Relations, Senior Year Experience &amp; Academic Advising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True Life '09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3505200" cy="2336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 descr="True Life '09 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267200"/>
            <a:ext cx="3886200" cy="2590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362200" y="44196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libri" pitchFamily="34" charset="0"/>
              </a:rPr>
              <a:t>Networking</a:t>
            </a:r>
          </a:p>
          <a:p>
            <a:pPr algn="ctr"/>
            <a:endParaRPr lang="en-US" b="1" i="1" dirty="0" smtClean="0">
              <a:latin typeface="Calibri" pitchFamily="34" charset="0"/>
            </a:endParaRPr>
          </a:p>
          <a:p>
            <a:pPr algn="ctr"/>
            <a:r>
              <a:rPr lang="en-US" b="1" i="1" dirty="0" smtClean="0">
                <a:latin typeface="Calibri" pitchFamily="34" charset="0"/>
              </a:rPr>
              <a:t>Navigating Workplace Culture</a:t>
            </a:r>
          </a:p>
          <a:p>
            <a:pPr algn="ctr"/>
            <a:endParaRPr lang="en-US" b="1" i="1" dirty="0" smtClean="0">
              <a:latin typeface="Calibri" pitchFamily="34" charset="0"/>
            </a:endParaRPr>
          </a:p>
          <a:p>
            <a:pPr algn="ctr"/>
            <a:r>
              <a:rPr lang="en-US" b="1" i="1" dirty="0" smtClean="0">
                <a:latin typeface="Calibri" pitchFamily="34" charset="0"/>
              </a:rPr>
              <a:t>Career Paths for Non-Applied Majors</a:t>
            </a:r>
            <a:endParaRPr lang="en-US" dirty="0"/>
          </a:p>
        </p:txBody>
      </p:sp>
      <p:pic>
        <p:nvPicPr>
          <p:cNvPr id="9" name="Picture 8" descr="Random Jum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52400" y="4267200"/>
            <a:ext cx="1950720" cy="2438400"/>
          </a:xfrm>
          <a:prstGeom prst="roundRect">
            <a:avLst/>
          </a:prstGeom>
        </p:spPr>
      </p:pic>
      <p:pic>
        <p:nvPicPr>
          <p:cNvPr id="10" name="Picture 9" descr="highlighted cord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676400"/>
            <a:ext cx="1893214" cy="2438400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0" y="18288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libri" pitchFamily="34" charset="0"/>
              </a:rPr>
              <a:t>Money 101</a:t>
            </a:r>
          </a:p>
          <a:p>
            <a:pPr algn="ctr"/>
            <a:endParaRPr lang="en-US" b="1" i="1" dirty="0" smtClean="0">
              <a:latin typeface="Calibri" pitchFamily="34" charset="0"/>
            </a:endParaRPr>
          </a:p>
          <a:p>
            <a:pPr algn="ctr"/>
            <a:r>
              <a:rPr lang="en-US" b="1" i="1" dirty="0" smtClean="0">
                <a:latin typeface="Calibri" pitchFamily="34" charset="0"/>
              </a:rPr>
              <a:t>Job Searching in a Tough Economy</a:t>
            </a:r>
          </a:p>
          <a:p>
            <a:pPr algn="ctr"/>
            <a:endParaRPr lang="en-US" b="1" i="1" dirty="0" smtClean="0">
              <a:latin typeface="Calibri" pitchFamily="34" charset="0"/>
            </a:endParaRPr>
          </a:p>
          <a:p>
            <a:pPr algn="ctr"/>
            <a:r>
              <a:rPr lang="en-US" b="1" i="1" dirty="0" smtClean="0">
                <a:latin typeface="Calibri" pitchFamily="34" charset="0"/>
              </a:rPr>
              <a:t>Understanding Job Offers &amp; Benefits Packages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Christy's NYC Pics 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3470672" cy="2313781"/>
          </a:xfrm>
          <a:prstGeom prst="round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81600" y="2133600"/>
            <a:ext cx="3810000" cy="4449763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Companies of participants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included: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The Today Show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The New York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Stock Exchange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McGraw-Hill Publishing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Time Warner, Inc.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Sean John Clothing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Vanguard Direct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JP Morgan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Urban Impact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NYC Dept of Education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NYU</a:t>
            </a:r>
          </a:p>
          <a:p>
            <a:pPr algn="r">
              <a:buNone/>
            </a:pPr>
            <a:r>
              <a:rPr lang="en-US" sz="1900" dirty="0" smtClean="0">
                <a:latin typeface="Calibri" pitchFamily="34" charset="0"/>
              </a:rPr>
              <a:t>Institute for Family Health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315200" cy="178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xplosion 1 4"/>
          <p:cNvSpPr/>
          <p:nvPr/>
        </p:nvSpPr>
        <p:spPr>
          <a:xfrm rot="19592111">
            <a:off x="264346" y="74623"/>
            <a:ext cx="2133600" cy="16002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New!</a:t>
            </a:r>
            <a:endParaRPr lang="en-US" sz="2800" b="1" dirty="0"/>
          </a:p>
        </p:txBody>
      </p:sp>
      <p:pic>
        <p:nvPicPr>
          <p:cNvPr id="11" name="Picture 10" descr="Christy's NYC Pics 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19600"/>
            <a:ext cx="3352800" cy="2235200"/>
          </a:xfrm>
          <a:prstGeom prst="round2DiagRect">
            <a:avLst/>
          </a:prstGeom>
        </p:spPr>
      </p:pic>
      <p:pic>
        <p:nvPicPr>
          <p:cNvPr id="12" name="Picture 11" descr="P40802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2133600"/>
            <a:ext cx="2844800" cy="2133600"/>
          </a:xfrm>
          <a:prstGeom prst="ellipse">
            <a:avLst/>
          </a:prstGeom>
        </p:spPr>
      </p:pic>
      <p:pic>
        <p:nvPicPr>
          <p:cNvPr id="13" name="Picture 12" descr="Christy's NYC Pics 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0"/>
            <a:ext cx="2857500" cy="1905000"/>
          </a:xfrm>
          <a:prstGeom prst="snip2Same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cs typeface="Arial" pitchFamily="34" charset="0"/>
              </a:rPr>
              <a:t>Career Center Website: </a:t>
            </a:r>
            <a:r>
              <a:rPr lang="en-US" sz="2400" dirty="0" smtClean="0">
                <a:latin typeface="Calibri" pitchFamily="34" charset="0"/>
                <a:cs typeface="Arial" pitchFamily="34" charset="0"/>
                <a:hlinkClick r:id="rId2"/>
              </a:rPr>
              <a:t>www.messiah.edu/career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</a:t>
            </a: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Arial" pitchFamily="34" charset="0"/>
              </a:rPr>
              <a:t>Collegiate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Employer Research Institute (CERI) at Michigan State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University: </a:t>
            </a:r>
            <a:r>
              <a:rPr lang="en-US" sz="2400" dirty="0" smtClean="0">
                <a:latin typeface="Calibri" pitchFamily="34" charset="0"/>
                <a:cs typeface="Arial" pitchFamily="34" charset="0"/>
                <a:hlinkClick r:id="rId3"/>
              </a:rPr>
              <a:t>www.ceri.msu.edu</a:t>
            </a: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Calibri" pitchFamily="34" charset="0"/>
                <a:cs typeface="Arial" pitchFamily="34" charset="0"/>
              </a:rPr>
              <a:t>The Parent’s Crash Course in Career Planning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by Marcia B. Harris &amp; Sharon L. Jones</a:t>
            </a:r>
            <a:endParaRPr lang="en-US" sz="2400" i="1" dirty="0" smtClean="0">
              <a:latin typeface="Calibri" pitchFamily="34" charset="0"/>
              <a:cs typeface="Arial" pitchFamily="34" charset="0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What You Should Know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>
                <a:latin typeface="Calibri" pitchFamily="34" charset="0"/>
                <a:cs typeface="Arial" pitchFamily="34" charset="0"/>
              </a:rPr>
              <a:t>New graduates are facing significant economic and labor market challenges.</a:t>
            </a:r>
          </a:p>
          <a:p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Arial" pitchFamily="34" charset="0"/>
              </a:rPr>
              <a:t>Steeper competition for top talent.</a:t>
            </a:r>
          </a:p>
          <a:p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Arial" pitchFamily="34" charset="0"/>
              </a:rPr>
              <a:t>Experience is critical for students/grads.</a:t>
            </a:r>
          </a:p>
          <a:p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Arial" pitchFamily="34" charset="0"/>
              </a:rPr>
              <a:t>Students need to engage in career planning EARLY in their college experience.</a:t>
            </a:r>
          </a:p>
          <a:p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Arial" pitchFamily="34" charset="0"/>
              </a:rPr>
              <a:t>New tools, such as social media, are impacting the job search.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What do Employers Want?</a:t>
            </a:r>
            <a:endParaRPr lang="en-US" sz="3600" b="1" dirty="0"/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0574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Career Development at Messiah</a:t>
            </a:r>
            <a:endParaRPr lang="en-US" sz="3600" b="1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974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</a:rPr>
              <a:t>Serves every academic major and                                                                           class year</a:t>
            </a:r>
          </a:p>
          <a:p>
            <a:endParaRPr lang="en-US" sz="500" dirty="0" smtClean="0">
              <a:latin typeface="Calibri" pitchFamily="34" charset="0"/>
            </a:endParaRPr>
          </a:p>
          <a:p>
            <a:pPr lvl="1"/>
            <a:endParaRPr lang="en-US" sz="1050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Snapshot of services: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Individual career coaching appointments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Self-assessment inventories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Résumé drop-in hours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Mock interviews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Job and graduate school resources (</a:t>
            </a:r>
            <a:r>
              <a:rPr lang="en-US" sz="1800" dirty="0" err="1" smtClean="0">
                <a:latin typeface="Calibri" pitchFamily="34" charset="0"/>
              </a:rPr>
              <a:t>Falcon</a:t>
            </a:r>
            <a:r>
              <a:rPr lang="en-US" sz="1800" b="1" dirty="0" err="1" smtClean="0">
                <a:latin typeface="Calibri" pitchFamily="34" charset="0"/>
              </a:rPr>
              <a:t>Jobs</a:t>
            </a:r>
            <a:r>
              <a:rPr lang="en-US" sz="1800" dirty="0" smtClean="0">
                <a:latin typeface="Calibri" pitchFamily="34" charset="0"/>
              </a:rPr>
              <a:t>)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Arial" pitchFamily="34" charset="0"/>
              </a:rPr>
              <a:t>Networking resources (ex. </a:t>
            </a:r>
            <a:r>
              <a:rPr lang="en-US" sz="1800" dirty="0" err="1" smtClean="0">
                <a:latin typeface="Calibri" pitchFamily="34" charset="0"/>
                <a:cs typeface="Arial" pitchFamily="34" charset="0"/>
              </a:rPr>
              <a:t>Falcon</a:t>
            </a:r>
            <a:r>
              <a:rPr lang="en-US" sz="1800" b="1" dirty="0" err="1" smtClean="0">
                <a:latin typeface="Calibri" pitchFamily="34" charset="0"/>
                <a:cs typeface="Arial" pitchFamily="34" charset="0"/>
              </a:rPr>
              <a:t>Net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, LinkedIn)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Career-related programs and events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Arial" pitchFamily="34" charset="0"/>
              </a:rPr>
              <a:t>Class presentations</a:t>
            </a:r>
            <a:endParaRPr lang="en-US" sz="240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3" descr="C:\Documents and Settings\chanson\Local Settings\Temporary Internet Files\Content.IE5\MBPNZYJO\MP9004432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52600"/>
            <a:ext cx="3000735" cy="4495800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Career &amp; Professional Develo</a:t>
            </a:r>
            <a:r>
              <a:rPr lang="en-US" b="1" dirty="0" smtClean="0"/>
              <a:t>pment Plans</a:t>
            </a:r>
            <a:endParaRPr lang="en-US" b="1" dirty="0"/>
          </a:p>
        </p:txBody>
      </p:sp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Tool received by all incoming students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Identifies resources and sources of support 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Promotes: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early planning and exploration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Intentionality and initiative 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4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11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Self-assessment inventories (FOCUS)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Choosing a Major Packet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“What Can I Do with a Major In…?” 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 Career Action Plans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b="1" u="sng" dirty="0" smtClean="0"/>
              <a:t>Questions </a:t>
            </a:r>
            <a:r>
              <a:rPr lang="en-US" sz="2600" b="1" u="sng" dirty="0" smtClean="0"/>
              <a:t>to Ask </a:t>
            </a:r>
            <a:r>
              <a:rPr lang="en-US" sz="2600" b="1" u="sng" dirty="0" smtClean="0"/>
              <a:t>Your Student</a:t>
            </a:r>
            <a:endParaRPr lang="en-US" sz="2600" b="1" u="sng" dirty="0" smtClean="0"/>
          </a:p>
          <a:p>
            <a:pPr algn="ctr">
              <a:buNone/>
            </a:pPr>
            <a:endParaRPr lang="en-US" sz="2400" b="1" u="sng" dirty="0" smtClean="0"/>
          </a:p>
          <a:p>
            <a:r>
              <a:rPr lang="en-US" sz="2000" dirty="0" smtClean="0"/>
              <a:t>What are your primary skills and interests?  </a:t>
            </a:r>
            <a:r>
              <a:rPr lang="en-US" sz="2000" dirty="0" smtClean="0"/>
              <a:t>Do you believe these are congruent with your major of choice or majors you’re considering?  Why?</a:t>
            </a:r>
          </a:p>
          <a:p>
            <a:endParaRPr lang="en-US" sz="1200" dirty="0" smtClean="0"/>
          </a:p>
          <a:p>
            <a:r>
              <a:rPr lang="en-US" sz="2000" dirty="0" smtClean="0"/>
              <a:t>What </a:t>
            </a:r>
            <a:r>
              <a:rPr lang="en-US" sz="2000" dirty="0" smtClean="0"/>
              <a:t>tentative </a:t>
            </a:r>
            <a:r>
              <a:rPr lang="en-US" sz="2000" dirty="0" smtClean="0"/>
              <a:t>ideas </a:t>
            </a:r>
            <a:r>
              <a:rPr lang="en-US" sz="2000" dirty="0" smtClean="0"/>
              <a:t>do you have about future career </a:t>
            </a:r>
            <a:r>
              <a:rPr lang="en-US" sz="2000" dirty="0" smtClean="0"/>
              <a:t>options/goals? 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What </a:t>
            </a:r>
            <a:r>
              <a:rPr lang="en-US" sz="2000" dirty="0" smtClean="0"/>
              <a:t>campus organizations, clubs, or activities sound interesting?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Have you visited the Career Center?  What types of services do they offer?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 Research and </a:t>
            </a:r>
            <a:r>
              <a:rPr lang="en-US" i="1" dirty="0" smtClean="0"/>
              <a:t>information-gathering </a:t>
            </a:r>
            <a:r>
              <a:rPr lang="en-US" i="1" dirty="0" smtClean="0"/>
              <a:t>on career areas of </a:t>
            </a:r>
            <a:r>
              <a:rPr lang="en-US" i="1" dirty="0" smtClean="0"/>
              <a:t>interest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Information Interviews &amp; Job Shadowing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Alumni Connections (</a:t>
            </a:r>
            <a:r>
              <a:rPr lang="en-US" i="1" dirty="0" err="1" smtClean="0"/>
              <a:t>FalconNet</a:t>
            </a:r>
            <a:r>
              <a:rPr lang="en-US" i="1" dirty="0" smtClean="0"/>
              <a:t> &amp; LinkedIn)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600" b="1" u="sng" dirty="0" smtClean="0"/>
              <a:t>Questions to Ask Your Student</a:t>
            </a:r>
            <a:endParaRPr lang="en-US" sz="2600" b="1" u="sng" dirty="0" smtClean="0"/>
          </a:p>
          <a:p>
            <a:pPr>
              <a:buNone/>
            </a:pPr>
            <a:endParaRPr lang="en-US" sz="1050" dirty="0" smtClean="0"/>
          </a:p>
          <a:p>
            <a:r>
              <a:rPr lang="en-US" sz="2400" dirty="0" smtClean="0"/>
              <a:t>What types of careers and/or graduate programs sound most interesting?  Have you researched any in depth?</a:t>
            </a:r>
          </a:p>
          <a:p>
            <a:endParaRPr lang="en-US" sz="2400" dirty="0" smtClean="0"/>
          </a:p>
          <a:p>
            <a:r>
              <a:rPr lang="en-US" sz="2400" dirty="0" smtClean="0"/>
              <a:t>Are </a:t>
            </a:r>
            <a:r>
              <a:rPr lang="en-US" sz="2400" dirty="0" smtClean="0"/>
              <a:t>you familiar with what </a:t>
            </a:r>
            <a:r>
              <a:rPr lang="en-US" sz="2400" dirty="0" smtClean="0"/>
              <a:t>others, such as alumni, </a:t>
            </a:r>
            <a:r>
              <a:rPr lang="en-US" sz="2400" dirty="0" smtClean="0"/>
              <a:t>who share your interests have done?</a:t>
            </a:r>
          </a:p>
          <a:p>
            <a:endParaRPr lang="en-US" sz="2400" dirty="0" smtClean="0"/>
          </a:p>
          <a:p>
            <a:endParaRPr lang="en-US" sz="900" dirty="0" smtClean="0"/>
          </a:p>
          <a:p>
            <a:r>
              <a:rPr lang="en-US" sz="2400" dirty="0" smtClean="0"/>
              <a:t>Do you have plans for gaining practical experience, such an internship?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900" dirty="0" smtClean="0"/>
          </a:p>
          <a:p>
            <a:r>
              <a:rPr lang="en-US" sz="2400" dirty="0" smtClean="0"/>
              <a:t>Have you considered talking with someone in your field(s) of interest?</a:t>
            </a:r>
            <a:endParaRPr lang="en-US" sz="2400" dirty="0" smtClean="0"/>
          </a:p>
          <a:p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2667000" cy="990600"/>
          </a:xfrm>
        </p:spPr>
        <p:txBody>
          <a:bodyPr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981200"/>
            <a:ext cx="2590800" cy="41449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Job shadowing, internships, and </a:t>
            </a:r>
            <a:r>
              <a:rPr lang="en-US" i="1" dirty="0" smtClean="0"/>
              <a:t>professional development experiences </a:t>
            </a:r>
            <a:r>
              <a:rPr lang="en-US" i="1" dirty="0" smtClean="0"/>
              <a:t>with built-in reflection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600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Connect to professional associations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600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 Archive samples of work in a portfolio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600" b="1" u="sng" dirty="0" smtClean="0"/>
              <a:t>Questions </a:t>
            </a:r>
            <a:r>
              <a:rPr lang="en-US" sz="2600" b="1" u="sng" dirty="0" smtClean="0"/>
              <a:t>to Ask </a:t>
            </a:r>
            <a:r>
              <a:rPr lang="en-US" sz="2600" b="1" u="sng" dirty="0" smtClean="0"/>
              <a:t>Your Student</a:t>
            </a:r>
          </a:p>
          <a:p>
            <a:pPr algn="ctr">
              <a:buNone/>
            </a:pPr>
            <a:endParaRPr lang="en-US" sz="1800" dirty="0" smtClean="0"/>
          </a:p>
          <a:p>
            <a:r>
              <a:rPr lang="en-US" sz="2200" dirty="0" smtClean="0"/>
              <a:t>Have you talked with your advisor or a Career Coach about options for gaining experience? 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Have you visited the Internship Center?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Where do you see yourself after graduation?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Have you tested out your career </a:t>
            </a:r>
            <a:r>
              <a:rPr lang="en-US" sz="2200" dirty="0" smtClean="0"/>
              <a:t>area </a:t>
            </a:r>
            <a:r>
              <a:rPr lang="en-US" sz="2200" dirty="0" smtClean="0"/>
              <a:t>of interest to know it’s a good fit?</a:t>
            </a:r>
          </a:p>
          <a:p>
            <a:endParaRPr lang="en-US" sz="2200" dirty="0" smtClean="0"/>
          </a:p>
          <a:p>
            <a:r>
              <a:rPr lang="en-US" sz="2200" dirty="0" smtClean="0"/>
              <a:t>Have you put together your résumé?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2667000" cy="990600"/>
          </a:xfrm>
        </p:spPr>
        <p:txBody>
          <a:bodyPr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981200"/>
            <a:ext cx="2590800" cy="41449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Practice professional competencies (résumé and cover letter writing, mock interviews, presenting a professional image)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600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Networking resources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600" i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i="1" dirty="0" smtClean="0"/>
              <a:t> Job and graduate school fairs; transitional programming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100" b="1" u="sng" dirty="0" smtClean="0"/>
              <a:t>Questions </a:t>
            </a:r>
            <a:r>
              <a:rPr lang="en-US" sz="3100" b="1" u="sng" dirty="0" smtClean="0"/>
              <a:t>to Ask </a:t>
            </a:r>
            <a:r>
              <a:rPr lang="en-US" sz="3100" b="1" u="sng" dirty="0" smtClean="0"/>
              <a:t>Your Student</a:t>
            </a:r>
            <a:endParaRPr lang="en-US" sz="3100" b="1" u="sng" dirty="0" smtClean="0"/>
          </a:p>
          <a:p>
            <a:pPr>
              <a:buNone/>
            </a:pPr>
            <a:endParaRPr lang="en-US" sz="2600" b="1" dirty="0" smtClean="0"/>
          </a:p>
          <a:p>
            <a:r>
              <a:rPr lang="en-US" sz="2600" dirty="0" smtClean="0"/>
              <a:t>What </a:t>
            </a:r>
            <a:r>
              <a:rPr lang="en-US" sz="2600" dirty="0" smtClean="0"/>
              <a:t>will set you apart from the average candidate in your chosen field</a:t>
            </a:r>
            <a:r>
              <a:rPr lang="en-US" sz="2600" dirty="0" smtClean="0"/>
              <a:t>?</a:t>
            </a:r>
          </a:p>
          <a:p>
            <a:endParaRPr lang="en-US" sz="2600" dirty="0" smtClean="0"/>
          </a:p>
          <a:p>
            <a:r>
              <a:rPr lang="en-US" sz="2600" dirty="0" smtClean="0"/>
              <a:t>What programs/events might you attend to help you in this process?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Does your résumé accurately reflect the relevance and transferability of your experiences?</a:t>
            </a:r>
          </a:p>
          <a:p>
            <a:endParaRPr lang="en-US" sz="2600" dirty="0" smtClean="0"/>
          </a:p>
          <a:p>
            <a:r>
              <a:rPr lang="en-US" sz="2600" dirty="0" smtClean="0"/>
              <a:t>What is your transition timeline?  Short- and long-term goals?  Specific action steps?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22360</TotalTime>
  <Words>761</Words>
  <Application>Microsoft Office PowerPoint</Application>
  <PresentationFormat>On-screen Show (4:3)</PresentationFormat>
  <Paragraphs>184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From Campus to Career:  Career Development Strategies</vt:lpstr>
      <vt:lpstr>What You Should Know</vt:lpstr>
      <vt:lpstr>What do Employers Want?</vt:lpstr>
      <vt:lpstr>Career Development at Messiah</vt:lpstr>
      <vt:lpstr>Career &amp; Professional Development Plans</vt:lpstr>
      <vt:lpstr>ASSESS</vt:lpstr>
      <vt:lpstr>EXPLORE</vt:lpstr>
      <vt:lpstr>EXPERIENCE</vt:lpstr>
      <vt:lpstr>TRANSITION</vt:lpstr>
      <vt:lpstr>What role can you play?</vt:lpstr>
      <vt:lpstr>Slide 11</vt:lpstr>
      <vt:lpstr>Annual Career &amp; Grad School Expo</vt:lpstr>
      <vt:lpstr>iPlan: Life After Messiah plan now. career later. Co-sponsored with Alumni Relations, Senior Year Experience &amp; Academic Advising</vt:lpstr>
      <vt:lpstr>Slide 14</vt:lpstr>
      <vt:lpstr>Resources</vt:lpstr>
    </vt:vector>
  </TitlesOfParts>
  <Company>Messiah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Closer Look at Career Development</dc:title>
  <dc:creator>ITS</dc:creator>
  <cp:lastModifiedBy>ITS</cp:lastModifiedBy>
  <cp:revision>187</cp:revision>
  <cp:lastPrinted>2010-03-24T17:05:03Z</cp:lastPrinted>
  <dcterms:created xsi:type="dcterms:W3CDTF">2010-03-18T18:10:34Z</dcterms:created>
  <dcterms:modified xsi:type="dcterms:W3CDTF">2010-09-24T17:37:37Z</dcterms:modified>
</cp:coreProperties>
</file>