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7315200" cy="9321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659"/>
    <a:srgbClr val="5400A9"/>
    <a:srgbClr val="EEE2EF"/>
    <a:srgbClr val="EFDBFF"/>
    <a:srgbClr val="D8C8FF"/>
    <a:srgbClr val="C1A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21"/>
    <p:restoredTop sz="96405"/>
  </p:normalViewPr>
  <p:slideViewPr>
    <p:cSldViewPr snapToGrid="0" snapToObjects="1">
      <p:cViewPr varScale="1">
        <p:scale>
          <a:sx n="53" d="100"/>
          <a:sy n="53" d="100"/>
        </p:scale>
        <p:origin x="17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8473" y="4194355"/>
            <a:ext cx="6592086" cy="4492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953" y="1346482"/>
            <a:ext cx="6391802" cy="2045473"/>
          </a:xfrm>
          <a:effectLst/>
        </p:spPr>
        <p:txBody>
          <a:bodyPr anchor="b">
            <a:normAutofit/>
          </a:bodyPr>
          <a:lstStyle>
            <a:lvl1pPr>
              <a:defRPr sz="288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953" y="3391956"/>
            <a:ext cx="6391802" cy="802399"/>
          </a:xfrm>
        </p:spPr>
        <p:txBody>
          <a:bodyPr anchor="t">
            <a:normAutofit/>
          </a:bodyPr>
          <a:lstStyle>
            <a:lvl1pPr marL="0" indent="0" algn="l">
              <a:buNone/>
              <a:defRPr sz="1280" cap="all">
                <a:solidFill>
                  <a:schemeClr val="accent2"/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36307F-8D4F-E94D-B0C4-F65CD6EF73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605D88-390D-5F49-A796-AF04E12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0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58474" y="815183"/>
            <a:ext cx="6590966" cy="1711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07F-8D4F-E94D-B0C4-F65CD6EF73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5D88-390D-5F49-A796-AF04E12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303521" y="815182"/>
            <a:ext cx="1645919" cy="79067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1" y="918486"/>
            <a:ext cx="1202498" cy="70451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4954" y="918486"/>
            <a:ext cx="4737767" cy="70451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6204" y="8095933"/>
            <a:ext cx="758138" cy="4963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36307F-8D4F-E94D-B0C4-F65CD6EF73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954" y="8090053"/>
            <a:ext cx="4737767" cy="4963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605D88-390D-5F49-A796-AF04E12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5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58474" y="815183"/>
            <a:ext cx="6590966" cy="1711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53" y="3028434"/>
            <a:ext cx="6391802" cy="4935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07F-8D4F-E94D-B0C4-F65CD6EF73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5D88-390D-5F49-A796-AF04E12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2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62117" y="6989275"/>
            <a:ext cx="6590966" cy="1711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55" y="4127490"/>
            <a:ext cx="6391801" cy="2045473"/>
          </a:xfrm>
        </p:spPr>
        <p:txBody>
          <a:bodyPr anchor="b">
            <a:normAutofit/>
          </a:bodyPr>
          <a:lstStyle>
            <a:lvl1pPr algn="l">
              <a:defRPr sz="288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955" y="6172963"/>
            <a:ext cx="6391801" cy="816311"/>
          </a:xfrm>
        </p:spPr>
        <p:txBody>
          <a:bodyPr anchor="t">
            <a:normAutofit/>
          </a:bodyPr>
          <a:lstStyle>
            <a:lvl1pPr marL="0" indent="0" algn="l">
              <a:buNone/>
              <a:defRPr sz="1440" cap="all">
                <a:solidFill>
                  <a:schemeClr val="accent2"/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36307F-8D4F-E94D-B0C4-F65CD6EF73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605D88-390D-5F49-A796-AF04E12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9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58474" y="815183"/>
            <a:ext cx="6590966" cy="1711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954" y="3028433"/>
            <a:ext cx="3119622" cy="493825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0625" y="3028434"/>
            <a:ext cx="3126130" cy="493825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07F-8D4F-E94D-B0C4-F65CD6EF73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5D88-390D-5F49-A796-AF04E12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6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358474" y="815183"/>
            <a:ext cx="6590966" cy="1711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775" y="3028434"/>
            <a:ext cx="2874800" cy="783289"/>
          </a:xfrm>
        </p:spPr>
        <p:txBody>
          <a:bodyPr anchor="b">
            <a:noAutofit/>
          </a:bodyPr>
          <a:lstStyle>
            <a:lvl1pPr marL="0" indent="0">
              <a:buNone/>
              <a:defRPr sz="1760" b="0">
                <a:solidFill>
                  <a:schemeClr val="accent2"/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54" y="3977262"/>
            <a:ext cx="3119622" cy="398942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75447" y="3028434"/>
            <a:ext cx="2881308" cy="783289"/>
          </a:xfrm>
        </p:spPr>
        <p:txBody>
          <a:bodyPr anchor="b">
            <a:noAutofit/>
          </a:bodyPr>
          <a:lstStyle>
            <a:lvl1pPr marL="0" indent="0">
              <a:buNone/>
              <a:defRPr sz="1760" b="0">
                <a:solidFill>
                  <a:schemeClr val="accent2"/>
                </a:solidFill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0625" y="3977262"/>
            <a:ext cx="3126130" cy="398942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07F-8D4F-E94D-B0C4-F65CD6EF73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5D88-390D-5F49-A796-AF04E12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4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358474" y="815183"/>
            <a:ext cx="6590966" cy="1711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07F-8D4F-E94D-B0C4-F65CD6EF73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5D88-390D-5F49-A796-AF04E12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07F-8D4F-E94D-B0C4-F65CD6EF73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5D88-390D-5F49-A796-AF04E12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0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62117" y="6989275"/>
            <a:ext cx="6590966" cy="1732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2" y="7152825"/>
            <a:ext cx="2829300" cy="937228"/>
          </a:xfrm>
        </p:spPr>
        <p:txBody>
          <a:bodyPr anchor="ctr"/>
          <a:lstStyle>
            <a:lvl1pPr algn="l">
              <a:defRPr sz="16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19" y="817187"/>
            <a:ext cx="6592320" cy="5715413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40">
                <a:solidFill>
                  <a:schemeClr val="tx2"/>
                </a:solidFill>
              </a:defRPr>
            </a:lvl2pPr>
            <a:lvl3pPr>
              <a:defRPr sz="1280">
                <a:solidFill>
                  <a:schemeClr val="tx2"/>
                </a:solidFill>
              </a:defRPr>
            </a:lvl3pPr>
            <a:lvl4pPr>
              <a:defRPr sz="1120">
                <a:solidFill>
                  <a:schemeClr val="tx2"/>
                </a:solidFill>
              </a:defRPr>
            </a:lvl4pPr>
            <a:lvl5pPr>
              <a:defRPr sz="1120">
                <a:solidFill>
                  <a:schemeClr val="tx2"/>
                </a:solidFill>
              </a:defRPr>
            </a:lvl5pPr>
            <a:lvl6pPr>
              <a:defRPr sz="1120">
                <a:solidFill>
                  <a:schemeClr val="tx2"/>
                </a:solidFill>
              </a:defRPr>
            </a:lvl6pPr>
            <a:lvl7pPr>
              <a:defRPr sz="1120">
                <a:solidFill>
                  <a:schemeClr val="tx2"/>
                </a:solidFill>
              </a:defRPr>
            </a:lvl7pPr>
            <a:lvl8pPr>
              <a:defRPr sz="1120">
                <a:solidFill>
                  <a:schemeClr val="tx2"/>
                </a:solidFill>
              </a:defRPr>
            </a:lvl8pPr>
            <a:lvl9pPr>
              <a:defRPr sz="112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4494" y="7152824"/>
            <a:ext cx="3412262" cy="937230"/>
          </a:xfrm>
        </p:spPr>
        <p:txBody>
          <a:bodyPr anchor="ctr">
            <a:normAutofit/>
          </a:bodyPr>
          <a:lstStyle>
            <a:lvl1pPr marL="0" indent="0" algn="r">
              <a:buNone/>
              <a:defRPr sz="880">
                <a:solidFill>
                  <a:schemeClr val="bg1"/>
                </a:solidFill>
              </a:defRPr>
            </a:lvl1pPr>
            <a:lvl2pPr marL="365760" indent="0">
              <a:buNone/>
              <a:defRPr sz="88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36307F-8D4F-E94D-B0C4-F65CD6EF73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605D88-390D-5F49-A796-AF04E12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2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53" y="6379532"/>
            <a:ext cx="6391802" cy="770344"/>
          </a:xfrm>
        </p:spPr>
        <p:txBody>
          <a:bodyPr anchor="b">
            <a:normAutofit/>
          </a:bodyPr>
          <a:lstStyle>
            <a:lvl1pPr algn="l">
              <a:defRPr sz="192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8474" y="815182"/>
            <a:ext cx="6590965" cy="4835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953" y="7149876"/>
            <a:ext cx="6391802" cy="813749"/>
          </a:xfrm>
        </p:spPr>
        <p:txBody>
          <a:bodyPr>
            <a:normAutofit/>
          </a:bodyPr>
          <a:lstStyle>
            <a:lvl1pPr marL="0" indent="0">
              <a:buNone/>
              <a:defRPr sz="96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307F-8D4F-E94D-B0C4-F65CD6EF73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5D88-390D-5F49-A796-AF04E12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953" y="934456"/>
            <a:ext cx="6391802" cy="1472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953" y="3028434"/>
            <a:ext cx="6391802" cy="4935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47462" y="8095933"/>
            <a:ext cx="1706880" cy="49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accent2"/>
                </a:solidFill>
              </a:defRPr>
            </a:lvl1pPr>
          </a:lstStyle>
          <a:p>
            <a:fld id="{1B36307F-8D4F-E94D-B0C4-F65CD6EF738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954" y="8090053"/>
            <a:ext cx="3896468" cy="49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0381" y="8095933"/>
            <a:ext cx="616374" cy="49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accent2"/>
                </a:solidFill>
              </a:defRPr>
            </a:lvl1pPr>
          </a:lstStyle>
          <a:p>
            <a:fld id="{E3605D88-390D-5F49-A796-AF04E12CD4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473" y="599875"/>
            <a:ext cx="2175927" cy="146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4780801" y="599875"/>
            <a:ext cx="2168640" cy="146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2573281" y="599875"/>
            <a:ext cx="2168640" cy="146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63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60" rtl="0" eaLnBrk="1" latinLnBrk="0" hangingPunct="1">
        <a:spcBef>
          <a:spcPct val="0"/>
        </a:spcBef>
        <a:buNone/>
        <a:defRPr sz="224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4800" indent="-244800" algn="l" defTabSz="365760" rtl="0" eaLnBrk="1" latinLnBrk="0" hangingPunct="1">
        <a:spcBef>
          <a:spcPct val="20000"/>
        </a:spcBef>
        <a:spcAft>
          <a:spcPts val="48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40" kern="1200">
          <a:solidFill>
            <a:schemeClr val="tx2"/>
          </a:solidFill>
          <a:latin typeface="+mn-lt"/>
          <a:ea typeface="+mn-ea"/>
          <a:cs typeface="+mn-cs"/>
        </a:defRPr>
      </a:lvl1pPr>
      <a:lvl2pPr marL="504000" indent="-244800" algn="l" defTabSz="365760" rtl="0" eaLnBrk="1" latinLnBrk="0" hangingPunct="1">
        <a:spcBef>
          <a:spcPct val="20000"/>
        </a:spcBef>
        <a:spcAft>
          <a:spcPts val="48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8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-216000" algn="l" defTabSz="365760" rtl="0" eaLnBrk="1" latinLnBrk="0" hangingPunct="1">
        <a:spcBef>
          <a:spcPct val="20000"/>
        </a:spcBef>
        <a:spcAft>
          <a:spcPts val="48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120" kern="1200">
          <a:solidFill>
            <a:schemeClr val="tx2"/>
          </a:solidFill>
          <a:latin typeface="+mn-lt"/>
          <a:ea typeface="+mn-ea"/>
          <a:cs typeface="+mn-cs"/>
        </a:defRPr>
      </a:lvl3pPr>
      <a:lvl4pPr marL="993600" indent="-187200" algn="l" defTabSz="365760" rtl="0" eaLnBrk="1" latinLnBrk="0" hangingPunct="1">
        <a:spcBef>
          <a:spcPct val="20000"/>
        </a:spcBef>
        <a:spcAft>
          <a:spcPts val="48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60" kern="1200">
          <a:solidFill>
            <a:schemeClr val="tx2"/>
          </a:solidFill>
          <a:latin typeface="+mn-lt"/>
          <a:ea typeface="+mn-ea"/>
          <a:cs typeface="+mn-cs"/>
        </a:defRPr>
      </a:lvl4pPr>
      <a:lvl5pPr marL="1281600" indent="-187200" algn="l" defTabSz="365760" rtl="0" eaLnBrk="1" latinLnBrk="0" hangingPunct="1">
        <a:spcBef>
          <a:spcPct val="20000"/>
        </a:spcBef>
        <a:spcAft>
          <a:spcPts val="48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60" kern="1200">
          <a:solidFill>
            <a:schemeClr val="tx2"/>
          </a:solidFill>
          <a:latin typeface="+mn-lt"/>
          <a:ea typeface="+mn-ea"/>
          <a:cs typeface="+mn-cs"/>
        </a:defRPr>
      </a:lvl5pPr>
      <a:lvl6pPr marL="152000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60" kern="1200">
          <a:solidFill>
            <a:schemeClr val="tx2"/>
          </a:solidFill>
          <a:latin typeface="+mn-lt"/>
          <a:ea typeface="+mn-ea"/>
          <a:cs typeface="+mn-cs"/>
        </a:defRPr>
      </a:lvl6pPr>
      <a:lvl7pPr marL="176000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60" kern="1200">
          <a:solidFill>
            <a:schemeClr val="tx2"/>
          </a:solidFill>
          <a:latin typeface="+mn-lt"/>
          <a:ea typeface="+mn-ea"/>
          <a:cs typeface="+mn-cs"/>
        </a:defRPr>
      </a:lvl7pPr>
      <a:lvl8pPr marL="200000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60" kern="1200">
          <a:solidFill>
            <a:schemeClr val="tx2"/>
          </a:solidFill>
          <a:latin typeface="+mn-lt"/>
          <a:ea typeface="+mn-ea"/>
          <a:cs typeface="+mn-cs"/>
        </a:defRPr>
      </a:lvl8pPr>
      <a:lvl9pPr marL="224000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6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hio Christian University Reviews | GradReports">
            <a:extLst>
              <a:ext uri="{FF2B5EF4-FFF2-40B4-BE49-F238E27FC236}">
                <a16:creationId xmlns:a16="http://schemas.microsoft.com/office/drawing/2014/main" id="{EC28DDB0-54A0-A642-AE51-6CA92AB6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4" y="2847500"/>
            <a:ext cx="3313655" cy="11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B49853-D2BC-5447-9E35-E2416EA8C94D}"/>
              </a:ext>
            </a:extLst>
          </p:cNvPr>
          <p:cNvSpPr/>
          <p:nvPr/>
        </p:nvSpPr>
        <p:spPr>
          <a:xfrm>
            <a:off x="3954483" y="878775"/>
            <a:ext cx="2992581" cy="20544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13362-F8A2-5249-8258-F081DEFEC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191" y="5587747"/>
            <a:ext cx="1073472" cy="5181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60F69-5B30-694D-9493-177B1ED1A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6425" y="3800518"/>
            <a:ext cx="2098512" cy="386113"/>
          </a:xfrm>
        </p:spPr>
        <p:txBody>
          <a:bodyPr>
            <a:normAutofit/>
          </a:bodyPr>
          <a:lstStyle/>
          <a:p>
            <a:r>
              <a:rPr lang="en-US" sz="1600" dirty="0"/>
              <a:t>Circleville, Ohio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7348B-1320-7746-85E5-DDAD32B07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44" y="1103894"/>
            <a:ext cx="2327660" cy="1305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3E12BF-12DB-834B-B9B9-94917690F9D8}"/>
              </a:ext>
            </a:extLst>
          </p:cNvPr>
          <p:cNvSpPr txBox="1"/>
          <p:nvPr/>
        </p:nvSpPr>
        <p:spPr>
          <a:xfrm>
            <a:off x="3954483" y="2443053"/>
            <a:ext cx="2992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Partner Institution Fact Sheet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1DC3A-ABEF-CD41-BE03-9454CE4DBBB6}"/>
              </a:ext>
            </a:extLst>
          </p:cNvPr>
          <p:cNvSpPr txBox="1"/>
          <p:nvPr/>
        </p:nvSpPr>
        <p:spPr>
          <a:xfrm>
            <a:off x="4108862" y="3012867"/>
            <a:ext cx="28382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Private Christian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Associate’s, bachelor’s, and master’s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1900 undergrads + 200 grads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>
                <a:latin typeface="Calibri" panose="020F0502020204030204" pitchFamily="34" charset="0"/>
                <a:cs typeface="Calibri" panose="020F0502020204030204" pitchFamily="34" charset="0"/>
              </a:rPr>
              <a:t>ohiochristian.edu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63CD26-E8D1-FD4B-B723-6B3C42670F2F}"/>
              </a:ext>
            </a:extLst>
          </p:cNvPr>
          <p:cNvSpPr/>
          <p:nvPr/>
        </p:nvSpPr>
        <p:spPr>
          <a:xfrm>
            <a:off x="629392" y="4429540"/>
            <a:ext cx="3847605" cy="198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MISSION STATEMENT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Ohio Christian University prepares students to serve effectively in the church and society by providing a holistic, Christ-centered, biblically integrated education in the Wesleyan tradition.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31FCD0-4168-124E-AA69-81DC1BB3AB29}"/>
              </a:ext>
            </a:extLst>
          </p:cNvPr>
          <p:cNvSpPr/>
          <p:nvPr/>
        </p:nvSpPr>
        <p:spPr>
          <a:xfrm>
            <a:off x="4690753" y="4429541"/>
            <a:ext cx="2030681" cy="1983132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50" dirty="0">
                <a:latin typeface="Calibri" panose="020F0502020204030204" pitchFamily="34" charset="0"/>
                <a:cs typeface="Calibri" panose="020F0502020204030204" pitchFamily="34" charset="0"/>
              </a:rPr>
              <a:t>Popular Majors: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Criminal Justice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Divinity/Ministry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Human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Psychology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Substance Abuse Counseling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05F30A-2117-3D48-B41C-D07A533ADFB4}"/>
              </a:ext>
            </a:extLst>
          </p:cNvPr>
          <p:cNvSpPr/>
          <p:nvPr/>
        </p:nvSpPr>
        <p:spPr>
          <a:xfrm>
            <a:off x="629392" y="6626431"/>
            <a:ext cx="3479470" cy="17219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NAIA Division II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Baseball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Basketball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Cross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Golf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Soccer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Softball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Tennis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Track &amp;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Volleyball (Women’s)</a:t>
            </a:r>
          </a:p>
          <a:p>
            <a:pPr algn="ctr"/>
            <a:endParaRPr lang="en-US" dirty="0"/>
          </a:p>
        </p:txBody>
      </p:sp>
      <p:pic>
        <p:nvPicPr>
          <p:cNvPr id="1030" name="Picture 6" descr="Circleville Campus Facilities | Ohio Christian University">
            <a:extLst>
              <a:ext uri="{FF2B5EF4-FFF2-40B4-BE49-F238E27FC236}">
                <a16:creationId xmlns:a16="http://schemas.microsoft.com/office/drawing/2014/main" id="{4E259D3F-F2BC-9F47-957C-5168FD93F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44" y="6783797"/>
            <a:ext cx="2453059" cy="15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University Online Degreess: Ohio Christian University Online Degrees">
            <a:extLst>
              <a:ext uri="{FF2B5EF4-FFF2-40B4-BE49-F238E27FC236}">
                <a16:creationId xmlns:a16="http://schemas.microsoft.com/office/drawing/2014/main" id="{2D137AE7-09DE-2340-86CA-EE11545DC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1" y="876189"/>
            <a:ext cx="2936540" cy="20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4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E199-7AD7-D943-B99E-10AA884F2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53" y="934457"/>
            <a:ext cx="3311400" cy="538084"/>
          </a:xfrm>
        </p:spPr>
        <p:txBody>
          <a:bodyPr>
            <a:noAutofit/>
          </a:bodyPr>
          <a:lstStyle/>
          <a:p>
            <a:r>
              <a:rPr lang="en-US" sz="2800" dirty="0"/>
              <a:t>Circleville, Ohio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B3E73-B921-6D42-9134-A5F3A907765E}"/>
              </a:ext>
            </a:extLst>
          </p:cNvPr>
          <p:cNvSpPr txBox="1"/>
          <p:nvPr/>
        </p:nvSpPr>
        <p:spPr>
          <a:xfrm>
            <a:off x="464953" y="1472541"/>
            <a:ext cx="25988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Population: 14,000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Info: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ci.circleville.oh.us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EBFA2-5BE0-E149-94DA-7E440DBDC4AA}"/>
              </a:ext>
            </a:extLst>
          </p:cNvPr>
          <p:cNvSpPr txBox="1"/>
          <p:nvPr/>
        </p:nvSpPr>
        <p:spPr>
          <a:xfrm>
            <a:off x="4085111" y="934457"/>
            <a:ext cx="29450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car:</a:t>
            </a: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min to Columbus, OH</a:t>
            </a: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 hr to Dayton, OH</a:t>
            </a: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hr 45 min to Cincinnati, OH</a:t>
            </a:r>
          </a:p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hrs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Cleveland, OH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4C8D7-E075-954B-A901-375503DFBF93}"/>
              </a:ext>
            </a:extLst>
          </p:cNvPr>
          <p:cNvSpPr/>
          <p:nvPr/>
        </p:nvSpPr>
        <p:spPr>
          <a:xfrm>
            <a:off x="461962" y="6899564"/>
            <a:ext cx="3528147" cy="19831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Ohio Christian University Campus Life</a:t>
            </a:r>
          </a:p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#4 Best College Dining in Ohio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Special interest clubs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Intramural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Service opportunities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EF465E-CC44-A542-9A43-687812F4429C}"/>
              </a:ext>
            </a:extLst>
          </p:cNvPr>
          <p:cNvSpPr/>
          <p:nvPr/>
        </p:nvSpPr>
        <p:spPr>
          <a:xfrm>
            <a:off x="3776353" y="6897585"/>
            <a:ext cx="3076885" cy="19831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Weekly chapel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Diverse chapel speakers, student testimonies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Diversity Stewardship Week</a:t>
            </a:r>
          </a:p>
          <a:p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ohiochristian.edu/about-chapel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3CD6E5E-DC5B-9B42-9517-CEC7C7A0F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516" y="2551283"/>
            <a:ext cx="5502168" cy="4219233"/>
          </a:xfrm>
        </p:spPr>
      </p:pic>
    </p:spTree>
    <p:extLst>
      <p:ext uri="{BB962C8B-B14F-4D97-AF65-F5344CB8AC3E}">
        <p14:creationId xmlns:p14="http://schemas.microsoft.com/office/powerpoint/2010/main" val="54814275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nerInstitutionFactSheet" id="{66C28CF0-1387-F94F-AF3B-6A062F7FA043}" vid="{9F4BE2D4-E675-D243-B28B-8B2D6AE12B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48</TotalTime>
  <Words>174</Words>
  <Application>Microsoft Office PowerPoint</Application>
  <PresentationFormat>Custom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Gill Sans MT</vt:lpstr>
      <vt:lpstr>Wingdings 2</vt:lpstr>
      <vt:lpstr>Dividend</vt:lpstr>
      <vt:lpstr>PowerPoint Presentation</vt:lpstr>
      <vt:lpstr>Circleville, Ohio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Benedict, Christine</dc:creator>
  <cp:lastModifiedBy>Keul, Tina</cp:lastModifiedBy>
  <cp:revision>15</cp:revision>
  <dcterms:created xsi:type="dcterms:W3CDTF">2022-01-25T16:33:15Z</dcterms:created>
  <dcterms:modified xsi:type="dcterms:W3CDTF">2022-01-25T18:23:25Z</dcterms:modified>
</cp:coreProperties>
</file>