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9" r:id="rId1"/>
  </p:sldMasterIdLst>
  <p:notesMasterIdLst>
    <p:notesMasterId r:id="rId27"/>
  </p:notesMasterIdLst>
  <p:sldIdLst>
    <p:sldId id="256" r:id="rId2"/>
    <p:sldId id="296" r:id="rId3"/>
    <p:sldId id="283" r:id="rId4"/>
    <p:sldId id="257" r:id="rId5"/>
    <p:sldId id="265" r:id="rId6"/>
    <p:sldId id="284" r:id="rId7"/>
    <p:sldId id="285" r:id="rId8"/>
    <p:sldId id="286" r:id="rId9"/>
    <p:sldId id="289" r:id="rId10"/>
    <p:sldId id="288" r:id="rId11"/>
    <p:sldId id="290" r:id="rId12"/>
    <p:sldId id="299" r:id="rId13"/>
    <p:sldId id="266" r:id="rId14"/>
    <p:sldId id="267" r:id="rId15"/>
    <p:sldId id="268" r:id="rId16"/>
    <p:sldId id="292" r:id="rId17"/>
    <p:sldId id="279" r:id="rId18"/>
    <p:sldId id="280" r:id="rId19"/>
    <p:sldId id="293" r:id="rId20"/>
    <p:sldId id="281" r:id="rId21"/>
    <p:sldId id="297" r:id="rId22"/>
    <p:sldId id="295" r:id="rId23"/>
    <p:sldId id="300" r:id="rId24"/>
    <p:sldId id="282" r:id="rId25"/>
    <p:sldId id="26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3901" autoAdjust="0"/>
  </p:normalViewPr>
  <p:slideViewPr>
    <p:cSldViewPr snapToGrid="0">
      <p:cViewPr varScale="1">
        <p:scale>
          <a:sx n="56" d="100"/>
          <a:sy n="56" d="100"/>
        </p:scale>
        <p:origin x="106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F672EC-4E50-4D6A-B350-80C66333440D}" type="datetimeFigureOut">
              <a:rPr lang="en-US" smtClean="0"/>
              <a:t>7/13/2023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96841C-3149-4D5B-9690-80F8B3779D27}" type="slidenum">
              <a:rPr lang="en-US" smtClean="0"/>
              <a:t>‹#›</a:t>
            </a:fld>
            <a:endParaRPr lang="en-US"/>
          </a:p>
        </p:txBody>
      </p:sp>
    </p:spTree>
    <p:extLst>
      <p:ext uri="{BB962C8B-B14F-4D97-AF65-F5344CB8AC3E}">
        <p14:creationId xmlns:p14="http://schemas.microsoft.com/office/powerpoint/2010/main" val="2011985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96841C-3149-4D5B-9690-80F8B3779D27}" type="slidenum">
              <a:rPr lang="en-US" smtClean="0"/>
              <a:t>1</a:t>
            </a:fld>
            <a:endParaRPr lang="en-US"/>
          </a:p>
        </p:txBody>
      </p:sp>
    </p:spTree>
    <p:extLst>
      <p:ext uri="{BB962C8B-B14F-4D97-AF65-F5344CB8AC3E}">
        <p14:creationId xmlns:p14="http://schemas.microsoft.com/office/powerpoint/2010/main" val="987058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The work of early goal theorists contrasted two types of goal orientations: </a:t>
            </a:r>
            <a:r>
              <a:rPr lang="en-US" altLang="en-US" b="1" dirty="0"/>
              <a:t>mastery</a:t>
            </a:r>
            <a:r>
              <a:rPr lang="en-US" altLang="en-US" dirty="0"/>
              <a:t>, which is a desire to acquire additional knowledge or master new skills, and </a:t>
            </a:r>
            <a:r>
              <a:rPr lang="en-US" altLang="en-US" b="1" dirty="0"/>
              <a:t>performance</a:t>
            </a:r>
            <a:r>
              <a:rPr lang="en-US" altLang="en-US" dirty="0"/>
              <a:t>, which is a desire to demonstrate high ability and make a good impression. Recent works of goal theorists have incorporated a second dimension of goal orientations: approach and avoidance. </a:t>
            </a:r>
          </a:p>
          <a:p>
            <a:pPr eaLnBrk="1" hangingPunct="1"/>
            <a:endParaRPr lang="en-US" altLang="en-US" dirty="0"/>
          </a:p>
          <a:p>
            <a:pPr eaLnBrk="1" hangingPunct="1"/>
            <a:r>
              <a:rPr lang="en-US" altLang="en-US" b="1" dirty="0"/>
              <a:t>Mastery-oriented goals</a:t>
            </a:r>
            <a:r>
              <a:rPr lang="en-US" altLang="en-US" dirty="0"/>
              <a:t> are defined in terms of a focus on learning, mastering the task according to self-set standards or self-improvement. It also encompasses developing new skills, improving or developing competence, trying to accomplish something challenging and trying to gain an understanding or insight. </a:t>
            </a:r>
          </a:p>
          <a:p>
            <a:pPr eaLnBrk="1" hangingPunct="1"/>
            <a:endParaRPr lang="en-US" altLang="en-US" b="1" dirty="0"/>
          </a:p>
          <a:p>
            <a:pPr eaLnBrk="1" hangingPunct="1"/>
            <a:r>
              <a:rPr lang="en-US" altLang="en-US" b="1" dirty="0"/>
              <a:t>Performance-oriented goals</a:t>
            </a:r>
            <a:r>
              <a:rPr lang="en-US" altLang="en-US" dirty="0"/>
              <a:t> represent a focus on demonstrating competence or ability and how ability will be judged relative to others. For example, trying to surpass normative performance standards, attempting to best others, using casual comparative standards or striving to be the best in a group or even avoiding judgments of low ability or appearing dumb are examples of performance-oriented goals. </a:t>
            </a:r>
          </a:p>
          <a:p>
            <a:pPr eaLnBrk="1" hangingPunct="1"/>
            <a:endParaRPr lang="en-US" altLang="en-US" b="1" dirty="0"/>
          </a:p>
          <a:p>
            <a:pPr eaLnBrk="1" hangingPunct="1"/>
            <a:r>
              <a:rPr lang="en-US" altLang="en-US" b="1" dirty="0"/>
              <a:t>Approach-oriented goals</a:t>
            </a:r>
            <a:r>
              <a:rPr lang="en-US" altLang="en-US" dirty="0"/>
              <a:t> are goals in which individuals are positively motivated to look good and receive favorable judgment from others. </a:t>
            </a:r>
          </a:p>
          <a:p>
            <a:pPr eaLnBrk="1" hangingPunct="1"/>
            <a:endParaRPr lang="en-US" altLang="en-US" b="1" dirty="0"/>
          </a:p>
          <a:p>
            <a:pPr eaLnBrk="1" hangingPunct="1"/>
            <a:r>
              <a:rPr lang="en-US" altLang="en-US" b="1" dirty="0"/>
              <a:t>Avoidance-oriented goals</a:t>
            </a:r>
            <a:r>
              <a:rPr lang="en-US" altLang="en-US" dirty="0"/>
              <a:t> are goals in which individuals can be negatively motivated to try to avoid failure and to avoid looking incompetent. </a:t>
            </a:r>
          </a:p>
          <a:p>
            <a:pPr eaLnBrk="1" hangingPunct="1">
              <a:spcBef>
                <a:spcPct val="0"/>
              </a:spcBef>
            </a:pPr>
            <a:endParaRPr lang="en-US" altLang="en-US" dirty="0"/>
          </a:p>
          <a:p>
            <a:pPr eaLnBrk="1" hangingPunct="1">
              <a:spcBef>
                <a:spcPct val="0"/>
              </a:spcBef>
            </a:pPr>
            <a:r>
              <a:rPr lang="en-US" altLang="en-US" dirty="0"/>
              <a:t>Performance goals versus mastery goals</a:t>
            </a:r>
          </a:p>
          <a:p>
            <a:pPr eaLnBrk="1" hangingPunct="1">
              <a:spcBef>
                <a:spcPct val="0"/>
              </a:spcBef>
            </a:pPr>
            <a:r>
              <a:rPr lang="en-US" altLang="en-US" dirty="0"/>
              <a:t>Cross country example– I started with a performance goal. I would walk in the woods so I would be well-rested and I could look good at the end. I didn’t care how my time was as long as I looked like I had a strong kick at the end. I’d tell myself in the woods, “Pass me now because I won’t let you pass me later.” My coach later instilled in me a mastery goal. “Own the hills.” Work hard on the hills. I still think about that. I don’t get passed on uphill climbs too often. I might not look so strong at the end, but I own the hills. </a:t>
            </a:r>
          </a:p>
          <a:p>
            <a:pPr eaLnBrk="1" hangingPunct="1">
              <a:spcBef>
                <a:spcPct val="0"/>
              </a:spcBef>
            </a:pPr>
            <a:endParaRPr lang="en-US" altLang="en-US" dirty="0"/>
          </a:p>
          <a:p>
            <a:pPr eaLnBrk="1" hangingPunct="1">
              <a:spcBef>
                <a:spcPct val="0"/>
              </a:spcBef>
            </a:pPr>
            <a:r>
              <a:rPr lang="en-US" altLang="en-US" dirty="0"/>
              <a:t>For teaching and learning examples, let’s hear what one of our colleagues has to say about getting students to value the process of learning more than the performance on the test. And, in case you’re skeptical that mastery oriented students exist, listen to one of our grad students (who is also an undergraduate alum) talk about her drive to learn more than is required for the assessment. </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6E8B848C-C670-4745-8304-30BD6D55A2DD}" type="slidenum">
              <a:rPr lang="en-US" smtClean="0"/>
              <a:t>3</a:t>
            </a:fld>
            <a:endParaRPr lang="en-US"/>
          </a:p>
        </p:txBody>
      </p:sp>
    </p:spTree>
    <p:extLst>
      <p:ext uri="{BB962C8B-B14F-4D97-AF65-F5344CB8AC3E}">
        <p14:creationId xmlns:p14="http://schemas.microsoft.com/office/powerpoint/2010/main" val="19701322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 in even if there is a sub,</a:t>
            </a:r>
            <a:r>
              <a:rPr lang="en-US" baseline="0" dirty="0"/>
              <a:t> testing, etc. You are not a sub but you go when there is a sub.</a:t>
            </a:r>
            <a:endParaRPr lang="en-US" dirty="0"/>
          </a:p>
        </p:txBody>
      </p:sp>
      <p:sp>
        <p:nvSpPr>
          <p:cNvPr id="4" name="Slide Number Placeholder 3"/>
          <p:cNvSpPr>
            <a:spLocks noGrp="1"/>
          </p:cNvSpPr>
          <p:nvPr>
            <p:ph type="sldNum" sz="quarter" idx="10"/>
          </p:nvPr>
        </p:nvSpPr>
        <p:spPr/>
        <p:txBody>
          <a:bodyPr/>
          <a:lstStyle/>
          <a:p>
            <a:fld id="{F896841C-3149-4D5B-9690-80F8B3779D27}" type="slidenum">
              <a:rPr lang="en-US" smtClean="0"/>
              <a:t>6</a:t>
            </a:fld>
            <a:endParaRPr lang="en-US"/>
          </a:p>
        </p:txBody>
      </p:sp>
    </p:spTree>
    <p:extLst>
      <p:ext uri="{BB962C8B-B14F-4D97-AF65-F5344CB8AC3E}">
        <p14:creationId xmlns:p14="http://schemas.microsoft.com/office/powerpoint/2010/main" val="919123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96841C-3149-4D5B-9690-80F8B3779D27}" type="slidenum">
              <a:rPr lang="en-US" smtClean="0"/>
              <a:t>13</a:t>
            </a:fld>
            <a:endParaRPr lang="en-US"/>
          </a:p>
        </p:txBody>
      </p:sp>
    </p:spTree>
    <p:extLst>
      <p:ext uri="{BB962C8B-B14F-4D97-AF65-F5344CB8AC3E}">
        <p14:creationId xmlns:p14="http://schemas.microsoft.com/office/powerpoint/2010/main" val="760221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96841C-3149-4D5B-9690-80F8B3779D27}" type="slidenum">
              <a:rPr lang="en-US" smtClean="0"/>
              <a:t>17</a:t>
            </a:fld>
            <a:endParaRPr lang="en-US"/>
          </a:p>
        </p:txBody>
      </p:sp>
    </p:spTree>
    <p:extLst>
      <p:ext uri="{BB962C8B-B14F-4D97-AF65-F5344CB8AC3E}">
        <p14:creationId xmlns:p14="http://schemas.microsoft.com/office/powerpoint/2010/main" val="71447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96841C-3149-4D5B-9690-80F8B3779D27}" type="slidenum">
              <a:rPr lang="en-US" smtClean="0"/>
              <a:t>18</a:t>
            </a:fld>
            <a:endParaRPr lang="en-US"/>
          </a:p>
        </p:txBody>
      </p:sp>
    </p:spTree>
    <p:extLst>
      <p:ext uri="{BB962C8B-B14F-4D97-AF65-F5344CB8AC3E}">
        <p14:creationId xmlns:p14="http://schemas.microsoft.com/office/powerpoint/2010/main" val="3684916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96841C-3149-4D5B-9690-80F8B3779D27}" type="slidenum">
              <a:rPr lang="en-US" smtClean="0"/>
              <a:t>19</a:t>
            </a:fld>
            <a:endParaRPr lang="en-US"/>
          </a:p>
        </p:txBody>
      </p:sp>
    </p:spTree>
    <p:extLst>
      <p:ext uri="{BB962C8B-B14F-4D97-AF65-F5344CB8AC3E}">
        <p14:creationId xmlns:p14="http://schemas.microsoft.com/office/powerpoint/2010/main" val="865548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96841C-3149-4D5B-9690-80F8B3779D27}" type="slidenum">
              <a:rPr lang="en-US" smtClean="0"/>
              <a:t>21</a:t>
            </a:fld>
            <a:endParaRPr lang="en-US"/>
          </a:p>
        </p:txBody>
      </p:sp>
    </p:spTree>
    <p:extLst>
      <p:ext uri="{BB962C8B-B14F-4D97-AF65-F5344CB8AC3E}">
        <p14:creationId xmlns:p14="http://schemas.microsoft.com/office/powerpoint/2010/main" val="529900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7/13/2023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79264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7/13/2023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700513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7/13/2023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541143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7/13/2023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6094295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7/13/2023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0591235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7/13/2023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8964383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7/13/2023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116249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7/13/2023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90767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7/13/2023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9302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7/13/2023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40743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7/13/2023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62612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7/13/2023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82791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7/13/2023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9696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7/13/2023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28427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7/13/2023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06871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7/13/2023</a:t>
            </a:fld>
            <a:endParaRPr lang="en-US" dirty="0"/>
          </a:p>
        </p:txBody>
      </p:sp>
    </p:spTree>
    <p:extLst>
      <p:ext uri="{BB962C8B-B14F-4D97-AF65-F5344CB8AC3E}">
        <p14:creationId xmlns:p14="http://schemas.microsoft.com/office/powerpoint/2010/main" val="1382019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86B75A-687E-405C-8A0B-8D00578BA2C3}" type="datetimeFigureOut">
              <a:rPr lang="en-US" smtClean="0"/>
              <a:pPr/>
              <a:t>7/13/2023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91784129"/>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81" r:id="rId12"/>
    <p:sldLayoutId id="2147483882" r:id="rId13"/>
    <p:sldLayoutId id="2147483883" r:id="rId14"/>
    <p:sldLayoutId id="2147483884" r:id="rId15"/>
    <p:sldLayoutId id="2147483885"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Planning%20Template/Lesson%20Plan%20Template%20Explanations-%20Expanded%20DOC.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TEP%20forms%20Fall%202013/Performance%20Observation%20for%20pre-student%20teacher%20Fall%202013.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TEP%20forms%20Fall%202013/Pre-student%20teacher%20Final%20Evaluation%20form.doc" TargetMode="External"/><Relationship Id="rId4" Type="http://schemas.openxmlformats.org/officeDocument/2006/relationships/hyperlink" Target="mailto:jmcgill@messiah.edu"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messiah.edu/teacher"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jmcgill@messiah.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819175" y="1181914"/>
            <a:ext cx="5986913" cy="3364545"/>
          </a:xfrm>
          <a:prstGeom prst="rect">
            <a:avLst/>
          </a:prstGeom>
        </p:spPr>
      </p:pic>
      <p:sp>
        <p:nvSpPr>
          <p:cNvPr id="3" name="Subtitle 2"/>
          <p:cNvSpPr>
            <a:spLocks noGrp="1"/>
          </p:cNvSpPr>
          <p:nvPr>
            <p:ph type="subTitle" idx="1"/>
          </p:nvPr>
        </p:nvSpPr>
        <p:spPr>
          <a:xfrm>
            <a:off x="1155031" y="4985442"/>
            <a:ext cx="7315200" cy="914400"/>
          </a:xfrm>
        </p:spPr>
        <p:txBody>
          <a:bodyPr>
            <a:normAutofit fontScale="77500" lnSpcReduction="20000"/>
          </a:bodyPr>
          <a:lstStyle/>
          <a:p>
            <a:pPr algn="ctr"/>
            <a:r>
              <a:rPr lang="en-US" sz="3600" b="1" dirty="0">
                <a:solidFill>
                  <a:schemeClr val="bg2">
                    <a:lumMod val="90000"/>
                  </a:schemeClr>
                </a:solidFill>
              </a:rPr>
              <a:t>Summary of </a:t>
            </a:r>
            <a:r>
              <a:rPr lang="en-US" sz="3600" b="1">
                <a:solidFill>
                  <a:schemeClr val="bg2">
                    <a:lumMod val="90000"/>
                  </a:schemeClr>
                </a:solidFill>
              </a:rPr>
              <a:t>Orientation for</a:t>
            </a:r>
          </a:p>
          <a:p>
            <a:pPr algn="ctr"/>
            <a:r>
              <a:rPr lang="en-US" sz="3600" b="1">
                <a:solidFill>
                  <a:schemeClr val="bg2">
                    <a:lumMod val="90000"/>
                  </a:schemeClr>
                </a:solidFill>
              </a:rPr>
              <a:t>Pre-Student </a:t>
            </a:r>
            <a:r>
              <a:rPr lang="en-US" sz="3600" b="1" dirty="0">
                <a:solidFill>
                  <a:schemeClr val="bg2">
                    <a:lumMod val="90000"/>
                  </a:schemeClr>
                </a:solidFill>
              </a:rPr>
              <a:t>Teaching Experiences</a:t>
            </a:r>
          </a:p>
        </p:txBody>
      </p:sp>
    </p:spTree>
    <p:extLst>
      <p:ext uri="{BB962C8B-B14F-4D97-AF65-F5344CB8AC3E}">
        <p14:creationId xmlns:p14="http://schemas.microsoft.com/office/powerpoint/2010/main" val="2153599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982" y="109183"/>
            <a:ext cx="8596668" cy="832514"/>
          </a:xfrm>
        </p:spPr>
        <p:txBody>
          <a:bodyPr>
            <a:normAutofit/>
          </a:bodyPr>
          <a:lstStyle/>
          <a:p>
            <a:pPr algn="ctr"/>
            <a:r>
              <a:rPr lang="en-US" dirty="0"/>
              <a:t>Student Assignments (Cont.)</a:t>
            </a:r>
          </a:p>
        </p:txBody>
      </p:sp>
      <p:sp>
        <p:nvSpPr>
          <p:cNvPr id="3" name="Content Placeholder 2"/>
          <p:cNvSpPr>
            <a:spLocks noGrp="1"/>
          </p:cNvSpPr>
          <p:nvPr>
            <p:ph idx="1"/>
          </p:nvPr>
        </p:nvSpPr>
        <p:spPr>
          <a:xfrm>
            <a:off x="336885" y="818866"/>
            <a:ext cx="9216548" cy="5909480"/>
          </a:xfrm>
        </p:spPr>
        <p:txBody>
          <a:bodyPr>
            <a:normAutofit fontScale="25000" lnSpcReduction="20000"/>
          </a:bodyPr>
          <a:lstStyle/>
          <a:p>
            <a:pPr>
              <a:defRPr/>
            </a:pPr>
            <a:r>
              <a:rPr lang="en-US" sz="11200" b="1" dirty="0">
                <a:solidFill>
                  <a:schemeClr val="accent2"/>
                </a:solidFill>
              </a:rPr>
              <a:t>Video/Self monitoring Assignment</a:t>
            </a:r>
          </a:p>
          <a:p>
            <a:pPr lvl="1">
              <a:buFont typeface="Arial" panose="020B0604020202020204" pitchFamily="34" charset="0"/>
              <a:buChar char="•"/>
              <a:defRPr/>
            </a:pPr>
            <a:r>
              <a:rPr lang="en-US" sz="9600" dirty="0"/>
              <a:t>Plan lessons and video-record teaching two times; complete accompanying reflection forms; upload into Canvas</a:t>
            </a:r>
          </a:p>
          <a:p>
            <a:pPr marL="457200" lvl="1" indent="0">
              <a:buNone/>
              <a:defRPr/>
            </a:pPr>
            <a:r>
              <a:rPr lang="en-US" sz="8800" dirty="0"/>
              <a:t>		*These 2 videos of teaching are different and separate from 		formal observations</a:t>
            </a:r>
          </a:p>
          <a:p>
            <a:pPr>
              <a:defRPr/>
            </a:pPr>
            <a:r>
              <a:rPr lang="en-US" sz="11200" b="1" dirty="0">
                <a:solidFill>
                  <a:schemeClr val="accent2"/>
                </a:solidFill>
              </a:rPr>
              <a:t>Surveys</a:t>
            </a:r>
            <a:endParaRPr lang="en-US" sz="11000" b="1" dirty="0">
              <a:solidFill>
                <a:schemeClr val="accent2"/>
              </a:solidFill>
            </a:endParaRPr>
          </a:p>
          <a:p>
            <a:pPr lvl="1">
              <a:buFont typeface="Arial" pitchFamily="34" charset="0"/>
              <a:buChar char="•"/>
              <a:defRPr/>
            </a:pPr>
            <a:r>
              <a:rPr lang="en-US" sz="9600" dirty="0"/>
              <a:t>Complete Pre-Student teaching check in survey</a:t>
            </a:r>
          </a:p>
          <a:p>
            <a:pPr lvl="1">
              <a:buFont typeface="Arial" pitchFamily="34" charset="0"/>
              <a:buChar char="•"/>
              <a:defRPr/>
            </a:pPr>
            <a:r>
              <a:rPr lang="en-US" sz="9600" dirty="0"/>
              <a:t>Submit your logged hours via Qualtrics survey at end of semester</a:t>
            </a:r>
            <a:endParaRPr lang="en-US" sz="9600" b="1" dirty="0">
              <a:solidFill>
                <a:schemeClr val="accent1">
                  <a:lumMod val="75000"/>
                </a:schemeClr>
              </a:solidFill>
            </a:endParaRPr>
          </a:p>
          <a:p>
            <a:pPr>
              <a:defRPr/>
            </a:pPr>
            <a:r>
              <a:rPr lang="en-US" sz="11200" b="1" dirty="0">
                <a:solidFill>
                  <a:schemeClr val="accent2"/>
                </a:solidFill>
              </a:rPr>
              <a:t>Portfolio Artifact</a:t>
            </a:r>
          </a:p>
          <a:p>
            <a:pPr lvl="1">
              <a:buFont typeface="Arial" pitchFamily="34" charset="0"/>
              <a:buChar char="•"/>
              <a:defRPr/>
            </a:pPr>
            <a:r>
              <a:rPr lang="en-US" sz="9600" dirty="0"/>
              <a:t>Create an artifact that represents your teaching experience and learning</a:t>
            </a:r>
            <a:endParaRPr lang="en-US" sz="8600" dirty="0"/>
          </a:p>
          <a:p>
            <a:pPr>
              <a:defRPr/>
            </a:pPr>
            <a:r>
              <a:rPr lang="en-US" sz="11200" b="1" dirty="0">
                <a:solidFill>
                  <a:schemeClr val="accent2"/>
                </a:solidFill>
              </a:rPr>
              <a:t>Update Your Resume </a:t>
            </a:r>
          </a:p>
          <a:p>
            <a:endParaRPr lang="en-US" sz="2400" dirty="0"/>
          </a:p>
        </p:txBody>
      </p:sp>
    </p:spTree>
    <p:extLst>
      <p:ext uri="{BB962C8B-B14F-4D97-AF65-F5344CB8AC3E}">
        <p14:creationId xmlns:p14="http://schemas.microsoft.com/office/powerpoint/2010/main" val="2102066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9183"/>
            <a:ext cx="8596668" cy="832514"/>
          </a:xfrm>
        </p:spPr>
        <p:txBody>
          <a:bodyPr>
            <a:normAutofit fontScale="90000"/>
          </a:bodyPr>
          <a:lstStyle/>
          <a:p>
            <a:pPr algn="ctr"/>
            <a:r>
              <a:rPr lang="en-US" dirty="0"/>
              <a:t>Guidelines for Video</a:t>
            </a:r>
            <a:br>
              <a:rPr lang="en-US" dirty="0"/>
            </a:br>
            <a:r>
              <a:rPr lang="en-US" dirty="0"/>
              <a:t>Student Self- Monitoring Assignment</a:t>
            </a:r>
          </a:p>
        </p:txBody>
      </p:sp>
      <p:sp>
        <p:nvSpPr>
          <p:cNvPr id="3" name="Content Placeholder 2"/>
          <p:cNvSpPr>
            <a:spLocks noGrp="1"/>
          </p:cNvSpPr>
          <p:nvPr>
            <p:ph idx="1"/>
          </p:nvPr>
        </p:nvSpPr>
        <p:spPr>
          <a:xfrm>
            <a:off x="367394" y="1364776"/>
            <a:ext cx="9216548" cy="4790364"/>
          </a:xfrm>
        </p:spPr>
        <p:txBody>
          <a:bodyPr>
            <a:normAutofit fontScale="32500" lnSpcReduction="20000"/>
          </a:bodyPr>
          <a:lstStyle/>
          <a:p>
            <a:pPr marL="470916">
              <a:buFont typeface="Arial" pitchFamily="34" charset="0"/>
              <a:buChar char="•"/>
              <a:defRPr/>
            </a:pPr>
            <a:r>
              <a:rPr lang="en-US" sz="9600" dirty="0"/>
              <a:t>Instruction may be for large or small group. </a:t>
            </a:r>
          </a:p>
          <a:p>
            <a:pPr marL="470916">
              <a:buFont typeface="Arial" pitchFamily="34" charset="0"/>
              <a:buChar char="•"/>
              <a:defRPr/>
            </a:pPr>
            <a:r>
              <a:rPr lang="en-US" sz="9600" dirty="0"/>
              <a:t>Two videos, self-reflections and lesson plans must be uploaded ONLY to Canvas using </a:t>
            </a:r>
            <a:r>
              <a:rPr lang="en-US" sz="9600" dirty="0" err="1"/>
              <a:t>Yuja</a:t>
            </a:r>
            <a:r>
              <a:rPr lang="en-US" sz="9600"/>
              <a:t>.</a:t>
            </a:r>
            <a:endParaRPr lang="en-US" sz="9600" dirty="0"/>
          </a:p>
          <a:p>
            <a:pPr marL="470916">
              <a:buFont typeface="Arial" pitchFamily="34" charset="0"/>
              <a:buChar char="•"/>
              <a:defRPr/>
            </a:pPr>
            <a:r>
              <a:rPr lang="en-US" sz="9600" dirty="0"/>
              <a:t>Directions are on Canvas.</a:t>
            </a:r>
          </a:p>
          <a:p>
            <a:pPr marL="470916">
              <a:buFont typeface="Arial" pitchFamily="34" charset="0"/>
              <a:buChar char="•"/>
              <a:defRPr/>
            </a:pPr>
            <a:r>
              <a:rPr lang="en-US" sz="9600" dirty="0"/>
              <a:t>The university supervisor will be able to view the videos by going into Canvas.</a:t>
            </a:r>
          </a:p>
          <a:p>
            <a:pPr marL="470916">
              <a:buFont typeface="Arial" pitchFamily="34" charset="0"/>
              <a:buChar char="•"/>
              <a:defRPr/>
            </a:pPr>
            <a:r>
              <a:rPr lang="en-US" sz="9600" dirty="0"/>
              <a:t>Due dates are indicated on the Semester at a Glance and the field experience calendar. </a:t>
            </a:r>
          </a:p>
          <a:p>
            <a:pPr marL="128016" indent="0" algn="ctr">
              <a:buNone/>
              <a:defRPr/>
            </a:pPr>
            <a:r>
              <a:rPr lang="en-US" sz="9600" b="1" dirty="0">
                <a:solidFill>
                  <a:srgbClr val="FF0000"/>
                </a:solidFill>
              </a:rPr>
              <a:t>Do NOT post these videos on any public site such as YouTube or Facebook.</a:t>
            </a:r>
          </a:p>
          <a:p>
            <a:endParaRPr lang="en-US" sz="2400" dirty="0"/>
          </a:p>
        </p:txBody>
      </p:sp>
    </p:spTree>
    <p:extLst>
      <p:ext uri="{BB962C8B-B14F-4D97-AF65-F5344CB8AC3E}">
        <p14:creationId xmlns:p14="http://schemas.microsoft.com/office/powerpoint/2010/main" val="3963905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982" y="109183"/>
            <a:ext cx="8596668" cy="832514"/>
          </a:xfrm>
        </p:spPr>
        <p:txBody>
          <a:bodyPr>
            <a:normAutofit/>
          </a:bodyPr>
          <a:lstStyle/>
          <a:p>
            <a:pPr algn="ctr"/>
            <a:r>
              <a:rPr lang="en-US" dirty="0"/>
              <a:t>Student Planning Expectations</a:t>
            </a:r>
          </a:p>
        </p:txBody>
      </p:sp>
      <p:sp>
        <p:nvSpPr>
          <p:cNvPr id="3" name="Content Placeholder 2"/>
          <p:cNvSpPr>
            <a:spLocks noGrp="1"/>
          </p:cNvSpPr>
          <p:nvPr>
            <p:ph idx="1"/>
          </p:nvPr>
        </p:nvSpPr>
        <p:spPr>
          <a:xfrm>
            <a:off x="336885" y="773723"/>
            <a:ext cx="9216548" cy="5975094"/>
          </a:xfrm>
        </p:spPr>
        <p:txBody>
          <a:bodyPr>
            <a:normAutofit fontScale="25000" lnSpcReduction="20000"/>
          </a:bodyPr>
          <a:lstStyle/>
          <a:p>
            <a:pPr>
              <a:defRPr/>
            </a:pPr>
            <a:r>
              <a:rPr lang="en-US" sz="10400" dirty="0"/>
              <a:t>The pre-student teacher must write an instructional plan for all lessons the student will be teaching.</a:t>
            </a:r>
          </a:p>
          <a:p>
            <a:pPr>
              <a:defRPr/>
            </a:pPr>
            <a:r>
              <a:rPr lang="en-US" sz="10400" dirty="0"/>
              <a:t>Written plans are to follow the </a:t>
            </a:r>
            <a:r>
              <a:rPr lang="en-US" sz="10400" dirty="0">
                <a:hlinkClick r:id="rId2" action="ppaction://hlinkfile"/>
              </a:rPr>
              <a:t>Messiah University Instructional Planning Model</a:t>
            </a:r>
            <a:r>
              <a:rPr lang="en-US" sz="10400" dirty="0"/>
              <a:t>. (As taught in Instructional Design, Art ,HPE, or Music Curriculum &amp; Unit Instruction courses.)</a:t>
            </a:r>
          </a:p>
          <a:p>
            <a:pPr>
              <a:defRPr/>
            </a:pPr>
            <a:r>
              <a:rPr lang="en-US" sz="10400" dirty="0"/>
              <a:t>The mentor teacher is a resource for the pre-student teacher. The teacher may provide the student with preliminary plans, teaching materials, curriculum documents, or other relevant resources to assist the student in effective planning.</a:t>
            </a:r>
          </a:p>
          <a:p>
            <a:pPr>
              <a:defRPr/>
            </a:pPr>
            <a:r>
              <a:rPr lang="en-US" sz="10400" dirty="0"/>
              <a:t>The pre-student teacher is to submit plans to the mentor teacher </a:t>
            </a:r>
            <a:r>
              <a:rPr lang="en-US" sz="10400" b="1" i="1" dirty="0"/>
              <a:t>48 hours </a:t>
            </a:r>
            <a:r>
              <a:rPr lang="en-US" sz="10400" dirty="0"/>
              <a:t>in advance of teaching. *</a:t>
            </a:r>
          </a:p>
          <a:p>
            <a:pPr>
              <a:defRPr/>
            </a:pPr>
            <a:r>
              <a:rPr lang="en-US" sz="10400" dirty="0"/>
              <a:t>If the plans are not submitted in a timely manner or are not satisfactory by the time the student is to teach, the mentor </a:t>
            </a:r>
            <a:r>
              <a:rPr lang="en-US" sz="9600" dirty="0"/>
              <a:t>teacher may not allow the pre-student teacher to teach.</a:t>
            </a:r>
          </a:p>
          <a:p>
            <a:endParaRPr lang="en-US" sz="2400" dirty="0"/>
          </a:p>
        </p:txBody>
      </p:sp>
    </p:spTree>
    <p:extLst>
      <p:ext uri="{BB962C8B-B14F-4D97-AF65-F5344CB8AC3E}">
        <p14:creationId xmlns:p14="http://schemas.microsoft.com/office/powerpoint/2010/main" val="3688940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Supervision Requirements:</a:t>
            </a:r>
            <a:br>
              <a:rPr lang="en-US" dirty="0"/>
            </a:br>
            <a:r>
              <a:rPr lang="en-US" dirty="0">
                <a:solidFill>
                  <a:schemeClr val="accent1">
                    <a:lumMod val="50000"/>
                  </a:schemeClr>
                </a:solidFill>
              </a:rPr>
              <a:t>Mentor Teacher</a:t>
            </a:r>
          </a:p>
        </p:txBody>
      </p:sp>
      <p:sp>
        <p:nvSpPr>
          <p:cNvPr id="3" name="Content Placeholder 2"/>
          <p:cNvSpPr>
            <a:spLocks noGrp="1"/>
          </p:cNvSpPr>
          <p:nvPr>
            <p:ph idx="1"/>
          </p:nvPr>
        </p:nvSpPr>
        <p:spPr>
          <a:xfrm>
            <a:off x="336885" y="2160589"/>
            <a:ext cx="10163642" cy="4308450"/>
          </a:xfrm>
        </p:spPr>
        <p:txBody>
          <a:bodyPr>
            <a:normAutofit lnSpcReduction="10000"/>
          </a:bodyPr>
          <a:lstStyle/>
          <a:p>
            <a:r>
              <a:rPr lang="en-US" sz="2600" dirty="0"/>
              <a:t>Ongoing informal verbal feedback to the student</a:t>
            </a:r>
          </a:p>
          <a:p>
            <a:r>
              <a:rPr lang="en-US" sz="2600" dirty="0">
                <a:solidFill>
                  <a:schemeClr val="accent2"/>
                </a:solidFill>
              </a:rPr>
              <a:t>Two</a:t>
            </a:r>
            <a:r>
              <a:rPr lang="en-US" sz="2600" dirty="0"/>
              <a:t> teaching observations (large or small group) with written feedback on the </a:t>
            </a:r>
            <a:r>
              <a:rPr lang="en-US" sz="2600" b="1" i="1" dirty="0"/>
              <a:t>electronic</a:t>
            </a:r>
            <a:r>
              <a:rPr lang="en-US" sz="2600" dirty="0"/>
              <a:t> </a:t>
            </a:r>
            <a:r>
              <a:rPr lang="en-US" sz="2600" dirty="0">
                <a:hlinkClick r:id="rId3" action="ppaction://hlinkfile"/>
              </a:rPr>
              <a:t>Performance Observation Form</a:t>
            </a:r>
            <a:endParaRPr lang="en-US" sz="2600" dirty="0"/>
          </a:p>
          <a:p>
            <a:pPr lvl="1"/>
            <a:r>
              <a:rPr lang="en-US" sz="2200" dirty="0"/>
              <a:t>Send completed observation forms </a:t>
            </a:r>
            <a:r>
              <a:rPr lang="en-US" sz="2200" u="sng" dirty="0"/>
              <a:t>via email </a:t>
            </a:r>
            <a:r>
              <a:rPr lang="en-US" sz="2200" dirty="0"/>
              <a:t>to the student, the university supervisor, and the field experience coordinator (</a:t>
            </a:r>
            <a:r>
              <a:rPr lang="en-US" sz="2200" dirty="0">
                <a:hlinkClick r:id="rId4"/>
              </a:rPr>
              <a:t>jmcgill@messiah.edu</a:t>
            </a:r>
            <a:r>
              <a:rPr lang="en-US" sz="2200" dirty="0"/>
              <a:t>)</a:t>
            </a:r>
          </a:p>
          <a:p>
            <a:r>
              <a:rPr lang="en-US" sz="2600" dirty="0"/>
              <a:t>Input into the </a:t>
            </a:r>
            <a:r>
              <a:rPr lang="en-US" sz="2600" dirty="0">
                <a:hlinkClick r:id="rId5" action="ppaction://hlinkfile"/>
              </a:rPr>
              <a:t>Final Evaluation </a:t>
            </a:r>
            <a:r>
              <a:rPr lang="en-US" sz="2600" dirty="0"/>
              <a:t>during conference with the university supervisor at the end of the semester</a:t>
            </a:r>
          </a:p>
          <a:p>
            <a:endParaRPr lang="en-US" sz="2400" i="1" dirty="0"/>
          </a:p>
          <a:p>
            <a:pPr lvl="1"/>
            <a:r>
              <a:rPr lang="en-US" sz="2200" i="1" dirty="0"/>
              <a:t>OPTIONAL</a:t>
            </a:r>
            <a:r>
              <a:rPr lang="en-US" sz="2200" dirty="0"/>
              <a:t>: Attend an appreciation dinner on Messiah University’s campus</a:t>
            </a:r>
          </a:p>
          <a:p>
            <a:endParaRPr lang="en-US" altLang="en-US" sz="2400" dirty="0"/>
          </a:p>
          <a:p>
            <a:endParaRPr lang="en-US" sz="2400" dirty="0"/>
          </a:p>
        </p:txBody>
      </p:sp>
    </p:spTree>
    <p:extLst>
      <p:ext uri="{BB962C8B-B14F-4D97-AF65-F5344CB8AC3E}">
        <p14:creationId xmlns:p14="http://schemas.microsoft.com/office/powerpoint/2010/main" val="3609267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039" y="145576"/>
            <a:ext cx="8596668" cy="1320800"/>
          </a:xfrm>
        </p:spPr>
        <p:txBody>
          <a:bodyPr/>
          <a:lstStyle/>
          <a:p>
            <a:pPr algn="ctr"/>
            <a:r>
              <a:rPr lang="en-US" dirty="0"/>
              <a:t>Supervision Requirements:</a:t>
            </a:r>
            <a:br>
              <a:rPr lang="en-US" dirty="0"/>
            </a:br>
            <a:r>
              <a:rPr lang="en-US" dirty="0">
                <a:solidFill>
                  <a:schemeClr val="accent1">
                    <a:lumMod val="50000"/>
                  </a:schemeClr>
                </a:solidFill>
              </a:rPr>
              <a:t>University Supervisor</a:t>
            </a:r>
          </a:p>
        </p:txBody>
      </p:sp>
      <p:sp>
        <p:nvSpPr>
          <p:cNvPr id="3" name="Content Placeholder 2"/>
          <p:cNvSpPr>
            <a:spLocks noGrp="1"/>
          </p:cNvSpPr>
          <p:nvPr>
            <p:ph idx="1"/>
          </p:nvPr>
        </p:nvSpPr>
        <p:spPr>
          <a:xfrm>
            <a:off x="282294" y="1466376"/>
            <a:ext cx="9788892" cy="4959824"/>
          </a:xfrm>
        </p:spPr>
        <p:txBody>
          <a:bodyPr>
            <a:normAutofit fontScale="92500" lnSpcReduction="10000"/>
          </a:bodyPr>
          <a:lstStyle/>
          <a:p>
            <a:r>
              <a:rPr lang="en-US" sz="2400" dirty="0"/>
              <a:t>Mark </a:t>
            </a:r>
            <a:r>
              <a:rPr lang="en-US" sz="2400" dirty="0">
                <a:solidFill>
                  <a:schemeClr val="accent1">
                    <a:lumMod val="50000"/>
                  </a:schemeClr>
                </a:solidFill>
              </a:rPr>
              <a:t>Weekly</a:t>
            </a:r>
            <a:r>
              <a:rPr lang="en-US" sz="2400" dirty="0"/>
              <a:t> Goals and Reflections using rubric and comment in Canvas.</a:t>
            </a:r>
          </a:p>
          <a:p>
            <a:r>
              <a:rPr lang="en-US" sz="2400" dirty="0"/>
              <a:t>Mark the following assignments as Complete or Incomplete and give feedback in Canvas: ICI–PRE Rating, Artifact, Resume, ICI–POST Rating</a:t>
            </a:r>
          </a:p>
          <a:p>
            <a:r>
              <a:rPr lang="en-US" sz="2400" dirty="0">
                <a:solidFill>
                  <a:schemeClr val="accent1">
                    <a:lumMod val="50000"/>
                  </a:schemeClr>
                </a:solidFill>
              </a:rPr>
              <a:t>Two</a:t>
            </a:r>
            <a:r>
              <a:rPr lang="en-US" sz="2400" dirty="0"/>
              <a:t> observations with written feedback. First using the </a:t>
            </a:r>
            <a:r>
              <a:rPr lang="en-US" sz="2400" dirty="0">
                <a:solidFill>
                  <a:schemeClr val="accent2"/>
                </a:solidFill>
              </a:rPr>
              <a:t>Initial Visit Performance Observation Form </a:t>
            </a:r>
            <a:r>
              <a:rPr lang="en-US" sz="2400" dirty="0"/>
              <a:t>. Second using the </a:t>
            </a:r>
            <a:r>
              <a:rPr lang="en-US" sz="2400" dirty="0">
                <a:solidFill>
                  <a:schemeClr val="accent2"/>
                </a:solidFill>
              </a:rPr>
              <a:t>Performance Observation Form</a:t>
            </a:r>
            <a:r>
              <a:rPr lang="en-US" sz="2400" dirty="0"/>
              <a:t> and conference with student </a:t>
            </a:r>
          </a:p>
          <a:p>
            <a:pPr lvl="1"/>
            <a:r>
              <a:rPr lang="en-US" sz="1900" b="1" dirty="0"/>
              <a:t>Email completed form to student, mentor teacher, and field experience coordinator</a:t>
            </a:r>
            <a:r>
              <a:rPr lang="en-US" sz="1900" b="1" dirty="0">
                <a:solidFill>
                  <a:schemeClr val="tx1"/>
                </a:solidFill>
              </a:rPr>
              <a:t> (jmcgill@messiah.edu) </a:t>
            </a:r>
            <a:r>
              <a:rPr lang="en-US" sz="1900" b="1" dirty="0"/>
              <a:t>within 24 hours of observation.</a:t>
            </a:r>
          </a:p>
          <a:p>
            <a:r>
              <a:rPr lang="en-US" sz="2400" dirty="0"/>
              <a:t>Conference with student after completion of Video Assignment</a:t>
            </a:r>
          </a:p>
          <a:p>
            <a:r>
              <a:rPr lang="en-US" sz="2400" dirty="0">
                <a:solidFill>
                  <a:schemeClr val="accent2"/>
                </a:solidFill>
              </a:rPr>
              <a:t>Final Evaluation </a:t>
            </a:r>
          </a:p>
          <a:p>
            <a:pPr lvl="1"/>
            <a:r>
              <a:rPr lang="en-US" sz="2200" dirty="0"/>
              <a:t>Communicate plan for final evaluation process with mentor teacher</a:t>
            </a:r>
          </a:p>
          <a:p>
            <a:pPr lvl="1"/>
            <a:r>
              <a:rPr lang="en-US" sz="2200" dirty="0"/>
              <a:t>Complete Messiah Final evaluation with input from mentor teacher</a:t>
            </a:r>
          </a:p>
          <a:p>
            <a:pPr lvl="1"/>
            <a:r>
              <a:rPr lang="en-US" sz="2200" dirty="0"/>
              <a:t>Conference with student and submit electronic form via Falcon Link</a:t>
            </a:r>
          </a:p>
          <a:p>
            <a:endParaRPr lang="en-US" altLang="en-US" sz="2400" dirty="0"/>
          </a:p>
          <a:p>
            <a:endParaRPr lang="en-US" sz="2400" dirty="0"/>
          </a:p>
        </p:txBody>
      </p:sp>
    </p:spTree>
    <p:extLst>
      <p:ext uri="{BB962C8B-B14F-4D97-AF65-F5344CB8AC3E}">
        <p14:creationId xmlns:p14="http://schemas.microsoft.com/office/powerpoint/2010/main" val="3963863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0317"/>
          </a:xfrm>
        </p:spPr>
        <p:txBody>
          <a:bodyPr>
            <a:normAutofit fontScale="90000"/>
          </a:bodyPr>
          <a:lstStyle/>
          <a:p>
            <a:pPr algn="ctr"/>
            <a:r>
              <a:rPr lang="en-US" dirty="0"/>
              <a:t>Guidelines for Live and Video Performance Observations</a:t>
            </a:r>
          </a:p>
        </p:txBody>
      </p:sp>
      <p:sp>
        <p:nvSpPr>
          <p:cNvPr id="3" name="Content Placeholder 2"/>
          <p:cNvSpPr>
            <a:spLocks noGrp="1"/>
          </p:cNvSpPr>
          <p:nvPr>
            <p:ph idx="1"/>
          </p:nvPr>
        </p:nvSpPr>
        <p:spPr>
          <a:xfrm>
            <a:off x="677334" y="1903941"/>
            <a:ext cx="9621698" cy="4360382"/>
          </a:xfrm>
        </p:spPr>
        <p:txBody>
          <a:bodyPr>
            <a:normAutofit/>
          </a:bodyPr>
          <a:lstStyle/>
          <a:p>
            <a:r>
              <a:rPr lang="en-US" sz="2400" dirty="0"/>
              <a:t>Ideally, the university supervisor and mentor teacher are observing the pre-student teacher doing some whole group instruction.</a:t>
            </a:r>
          </a:p>
          <a:p>
            <a:r>
              <a:rPr lang="en-US" sz="2400" dirty="0"/>
              <a:t>Soon after the formal observation the mentor teacher/supervisor will </a:t>
            </a:r>
            <a:r>
              <a:rPr lang="en-US" sz="2400" dirty="0">
                <a:solidFill>
                  <a:schemeClr val="accent1">
                    <a:lumMod val="50000"/>
                  </a:schemeClr>
                </a:solidFill>
              </a:rPr>
              <a:t>conference</a:t>
            </a:r>
            <a:r>
              <a:rPr lang="en-US" sz="2400" dirty="0"/>
              <a:t> with the student and review the observation form.</a:t>
            </a:r>
          </a:p>
          <a:p>
            <a:r>
              <a:rPr lang="en-US" sz="2400" dirty="0"/>
              <a:t>The pre-student teacher’s written </a:t>
            </a:r>
            <a:r>
              <a:rPr lang="en-US" sz="2400" dirty="0">
                <a:solidFill>
                  <a:schemeClr val="accent2"/>
                </a:solidFill>
              </a:rPr>
              <a:t>instructional plans </a:t>
            </a:r>
            <a:r>
              <a:rPr lang="en-US" sz="2400" dirty="0"/>
              <a:t>for any teaching must be reviewed by the mentor teacher and available for the university supervisor to review at the time of the observation/review of videos.</a:t>
            </a:r>
          </a:p>
          <a:p>
            <a:endParaRPr lang="en-US" sz="2400" dirty="0"/>
          </a:p>
          <a:p>
            <a:endParaRPr lang="en-US" dirty="0"/>
          </a:p>
        </p:txBody>
      </p:sp>
    </p:spTree>
    <p:extLst>
      <p:ext uri="{BB962C8B-B14F-4D97-AF65-F5344CB8AC3E}">
        <p14:creationId xmlns:p14="http://schemas.microsoft.com/office/powerpoint/2010/main" val="1491375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0317"/>
          </a:xfrm>
        </p:spPr>
        <p:txBody>
          <a:bodyPr/>
          <a:lstStyle/>
          <a:p>
            <a:pPr algn="ctr"/>
            <a:r>
              <a:rPr lang="en-US" dirty="0"/>
              <a:t>Final Evaluation</a:t>
            </a:r>
          </a:p>
        </p:txBody>
      </p:sp>
      <p:sp>
        <p:nvSpPr>
          <p:cNvPr id="3" name="Content Placeholder 2"/>
          <p:cNvSpPr>
            <a:spLocks noGrp="1"/>
          </p:cNvSpPr>
          <p:nvPr>
            <p:ph idx="1"/>
          </p:nvPr>
        </p:nvSpPr>
        <p:spPr>
          <a:xfrm>
            <a:off x="677334" y="1439917"/>
            <a:ext cx="9621698" cy="5182264"/>
          </a:xfrm>
        </p:spPr>
        <p:txBody>
          <a:bodyPr>
            <a:normAutofit/>
          </a:bodyPr>
          <a:lstStyle/>
          <a:p>
            <a:pPr>
              <a:buClr>
                <a:schemeClr val="accent1">
                  <a:lumMod val="75000"/>
                </a:schemeClr>
              </a:buClr>
              <a:buFont typeface="Arial" pitchFamily="34" charset="0"/>
              <a:buChar char="•"/>
              <a:defRPr/>
            </a:pPr>
            <a:r>
              <a:rPr lang="en-US" sz="2400" dirty="0"/>
              <a:t>The Electronic Final Evaluation Form is to be completed by the university supervisor with input from the mentor teacher.</a:t>
            </a:r>
          </a:p>
          <a:p>
            <a:pPr>
              <a:buClr>
                <a:schemeClr val="accent1">
                  <a:lumMod val="75000"/>
                </a:schemeClr>
              </a:buClr>
              <a:buFont typeface="Arial" pitchFamily="34" charset="0"/>
              <a:buChar char="•"/>
              <a:defRPr/>
            </a:pPr>
            <a:r>
              <a:rPr lang="en-US" sz="2400" dirty="0"/>
              <a:t>The Final Evaluation Form will include a recommendation regarding the student’s readiness for student teaching. This recommendation will be shared with the student and the student’s academic department.</a:t>
            </a:r>
          </a:p>
          <a:p>
            <a:pPr>
              <a:buClr>
                <a:schemeClr val="accent1">
                  <a:lumMod val="75000"/>
                </a:schemeClr>
              </a:buClr>
              <a:buFont typeface="Arial" pitchFamily="34" charset="0"/>
              <a:buChar char="•"/>
              <a:defRPr/>
            </a:pPr>
            <a:r>
              <a:rPr lang="en-US" sz="2400" dirty="0"/>
              <a:t>The Final Evaluation Form is to be submitted by the university supervisor to the Teacher Education Program Office via Falcon Link at the end of the semester.</a:t>
            </a:r>
          </a:p>
          <a:p>
            <a:pPr>
              <a:buClr>
                <a:schemeClr val="accent1">
                  <a:lumMod val="75000"/>
                </a:schemeClr>
              </a:buClr>
              <a:buFont typeface="Arial" pitchFamily="34" charset="0"/>
              <a:buChar char="•"/>
              <a:defRPr/>
            </a:pPr>
            <a:r>
              <a:rPr lang="en-US" sz="2400" dirty="0"/>
              <a:t>The </a:t>
            </a:r>
            <a:r>
              <a:rPr lang="en-US" sz="2400" dirty="0">
                <a:solidFill>
                  <a:schemeClr val="accent2"/>
                </a:solidFill>
              </a:rPr>
              <a:t>Final Evaluation Form </a:t>
            </a:r>
            <a:r>
              <a:rPr lang="en-US" sz="2400" dirty="0"/>
              <a:t>will be available to the student in Falcon Link after TEP Office review at the end of the semester.</a:t>
            </a:r>
          </a:p>
          <a:p>
            <a:endParaRPr lang="en-US" dirty="0"/>
          </a:p>
          <a:p>
            <a:endParaRPr lang="en-US" dirty="0"/>
          </a:p>
        </p:txBody>
      </p:sp>
    </p:spTree>
    <p:extLst>
      <p:ext uri="{BB962C8B-B14F-4D97-AF65-F5344CB8AC3E}">
        <p14:creationId xmlns:p14="http://schemas.microsoft.com/office/powerpoint/2010/main" val="284400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820" y="1344022"/>
            <a:ext cx="8480182" cy="494297"/>
          </a:xfrm>
        </p:spPr>
        <p:txBody>
          <a:bodyPr>
            <a:normAutofit fontScale="90000"/>
          </a:bodyPr>
          <a:lstStyle/>
          <a:p>
            <a:r>
              <a:rPr lang="en-US" b="1">
                <a:solidFill>
                  <a:srgbClr val="00B050"/>
                </a:solidFill>
              </a:rPr>
              <a:t>	Dos</a:t>
            </a:r>
            <a:r>
              <a:rPr lang="en-US"/>
              <a:t> </a:t>
            </a:r>
            <a:r>
              <a:rPr lang="en-US" dirty="0"/>
              <a:t>								</a:t>
            </a:r>
            <a:r>
              <a:rPr lang="en-US"/>
              <a:t> 			</a:t>
            </a:r>
            <a:r>
              <a:rPr lang="en-US" b="1">
                <a:solidFill>
                  <a:srgbClr val="FF0000"/>
                </a:solidFill>
              </a:rPr>
              <a:t>Don’ts</a:t>
            </a:r>
            <a:endParaRPr lang="en-US" b="1" dirty="0">
              <a:solidFill>
                <a:srgbClr val="FF0000"/>
              </a:solidFill>
            </a:endParaRPr>
          </a:p>
        </p:txBody>
      </p:sp>
      <p:sp>
        <p:nvSpPr>
          <p:cNvPr id="3" name="Content Placeholder 2"/>
          <p:cNvSpPr>
            <a:spLocks noGrp="1"/>
          </p:cNvSpPr>
          <p:nvPr>
            <p:ph idx="1"/>
          </p:nvPr>
        </p:nvSpPr>
        <p:spPr>
          <a:xfrm>
            <a:off x="677334" y="2490795"/>
            <a:ext cx="9621698" cy="3691641"/>
          </a:xfrm>
        </p:spPr>
        <p:txBody>
          <a:bodyPr>
            <a:normAutofit/>
          </a:bodyPr>
          <a:lstStyle/>
          <a:p>
            <a:pPr marL="457200" lvl="1" indent="0">
              <a:buNone/>
            </a:pPr>
            <a:endParaRPr lang="en-US" altLang="en-US" sz="2200" dirty="0">
              <a:solidFill>
                <a:schemeClr val="tx1"/>
              </a:solidFill>
            </a:endParaRPr>
          </a:p>
          <a:p>
            <a:endParaRPr lang="en-US" sz="2400" dirty="0"/>
          </a:p>
          <a:p>
            <a:endParaRPr lang="en-US" dirty="0"/>
          </a:p>
        </p:txBody>
      </p:sp>
      <p:sp>
        <p:nvSpPr>
          <p:cNvPr id="4" name="Content Placeholder 2"/>
          <p:cNvSpPr txBox="1">
            <a:spLocks/>
          </p:cNvSpPr>
          <p:nvPr/>
        </p:nvSpPr>
        <p:spPr>
          <a:xfrm>
            <a:off x="457200" y="1872290"/>
            <a:ext cx="4041775" cy="4624044"/>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altLang="en-US" sz="2000" dirty="0">
                <a:solidFill>
                  <a:srgbClr val="00B050"/>
                </a:solidFill>
              </a:rPr>
              <a:t>Dress like a professional no matter how others dress.</a:t>
            </a:r>
          </a:p>
          <a:p>
            <a:r>
              <a:rPr lang="en-US" altLang="en-US" sz="2000" dirty="0">
                <a:solidFill>
                  <a:srgbClr val="00B050"/>
                </a:solidFill>
              </a:rPr>
              <a:t>Maintain student confidentiality.</a:t>
            </a:r>
          </a:p>
          <a:p>
            <a:r>
              <a:rPr lang="en-US" altLang="en-US" sz="2000" dirty="0">
                <a:solidFill>
                  <a:srgbClr val="00B050"/>
                </a:solidFill>
              </a:rPr>
              <a:t>Know your district well.</a:t>
            </a:r>
          </a:p>
          <a:p>
            <a:r>
              <a:rPr lang="en-US" altLang="en-US" sz="2000" dirty="0">
                <a:solidFill>
                  <a:srgbClr val="00B050"/>
                </a:solidFill>
              </a:rPr>
              <a:t>Exhibit confidence and </a:t>
            </a:r>
            <a:r>
              <a:rPr lang="en-US" altLang="en-US" sz="2000" dirty="0" err="1">
                <a:solidFill>
                  <a:srgbClr val="00B050"/>
                </a:solidFill>
              </a:rPr>
              <a:t>teachability</a:t>
            </a:r>
            <a:r>
              <a:rPr lang="en-US" altLang="en-US" sz="2000" dirty="0">
                <a:solidFill>
                  <a:srgbClr val="00B050"/>
                </a:solidFill>
              </a:rPr>
              <a:t>. </a:t>
            </a:r>
          </a:p>
          <a:p>
            <a:r>
              <a:rPr lang="en-US" altLang="en-US" sz="2000" dirty="0">
                <a:solidFill>
                  <a:srgbClr val="00B050"/>
                </a:solidFill>
              </a:rPr>
              <a:t>Develop rapport with other professionals in the building.</a:t>
            </a:r>
          </a:p>
          <a:p>
            <a:r>
              <a:rPr lang="en-US" altLang="en-US" sz="2000" dirty="0">
                <a:solidFill>
                  <a:srgbClr val="00B050"/>
                </a:solidFill>
              </a:rPr>
              <a:t>Be resourceful.</a:t>
            </a:r>
          </a:p>
          <a:p>
            <a:r>
              <a:rPr lang="en-US" altLang="en-US" sz="2000" dirty="0">
                <a:solidFill>
                  <a:srgbClr val="00B050"/>
                </a:solidFill>
              </a:rPr>
              <a:t>Think like an emerging professional.</a:t>
            </a:r>
          </a:p>
          <a:p>
            <a:endParaRPr lang="en-US" altLang="en-US" dirty="0"/>
          </a:p>
        </p:txBody>
      </p:sp>
      <p:sp>
        <p:nvSpPr>
          <p:cNvPr id="5" name="Content Placeholder 3"/>
          <p:cNvSpPr txBox="1">
            <a:spLocks/>
          </p:cNvSpPr>
          <p:nvPr/>
        </p:nvSpPr>
        <p:spPr>
          <a:xfrm>
            <a:off x="5827819" y="1892277"/>
            <a:ext cx="4041775" cy="4428026"/>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altLang="en-US" sz="2000" dirty="0">
                <a:solidFill>
                  <a:srgbClr val="FF0000"/>
                </a:solidFill>
              </a:rPr>
              <a:t>Tell your mentor teacher that you’re not sure you want to be a teacher.</a:t>
            </a:r>
          </a:p>
          <a:p>
            <a:r>
              <a:rPr lang="en-US" altLang="en-US" sz="2000" dirty="0">
                <a:solidFill>
                  <a:srgbClr val="FF0000"/>
                </a:solidFill>
              </a:rPr>
              <a:t>Even consider a personal relationship with a student– EVER.</a:t>
            </a:r>
          </a:p>
          <a:p>
            <a:r>
              <a:rPr lang="en-US" altLang="en-US" sz="2000" dirty="0">
                <a:solidFill>
                  <a:srgbClr val="FF0000"/>
                </a:solidFill>
              </a:rPr>
              <a:t>Use your cell phone or complete homework during the school day.</a:t>
            </a:r>
          </a:p>
          <a:p>
            <a:r>
              <a:rPr lang="en-US" altLang="en-US" sz="2000" dirty="0">
                <a:solidFill>
                  <a:srgbClr val="FF0000"/>
                </a:solidFill>
              </a:rPr>
              <a:t>Complain about your workload, your students, your university, your cooperating teacher…</a:t>
            </a:r>
          </a:p>
        </p:txBody>
      </p:sp>
      <p:sp>
        <p:nvSpPr>
          <p:cNvPr id="6" name="TextBox 5">
            <a:extLst>
              <a:ext uri="{FF2B5EF4-FFF2-40B4-BE49-F238E27FC236}">
                <a16:creationId xmlns:a16="http://schemas.microsoft.com/office/drawing/2014/main" id="{D2C1ADC6-61B8-DB4B-5C75-12A6750472C8}"/>
              </a:ext>
            </a:extLst>
          </p:cNvPr>
          <p:cNvSpPr txBox="1"/>
          <p:nvPr/>
        </p:nvSpPr>
        <p:spPr>
          <a:xfrm>
            <a:off x="793820" y="763674"/>
            <a:ext cx="8400422" cy="584775"/>
          </a:xfrm>
          <a:prstGeom prst="rect">
            <a:avLst/>
          </a:prstGeom>
          <a:noFill/>
        </p:spPr>
        <p:txBody>
          <a:bodyPr wrap="square" rtlCol="0">
            <a:spAutoFit/>
          </a:bodyPr>
          <a:lstStyle/>
          <a:p>
            <a:pPr algn="ctr"/>
            <a:r>
              <a:rPr lang="en-US" sz="3200" dirty="0">
                <a:solidFill>
                  <a:schemeClr val="accent1"/>
                </a:solidFill>
              </a:rPr>
              <a:t>Professionalism</a:t>
            </a:r>
          </a:p>
        </p:txBody>
      </p:sp>
    </p:spTree>
    <p:extLst>
      <p:ext uri="{BB962C8B-B14F-4D97-AF65-F5344CB8AC3E}">
        <p14:creationId xmlns:p14="http://schemas.microsoft.com/office/powerpoint/2010/main" val="760235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36646"/>
            <a:ext cx="8596668" cy="659642"/>
          </a:xfrm>
        </p:spPr>
        <p:txBody>
          <a:bodyPr>
            <a:normAutofit/>
          </a:bodyPr>
          <a:lstStyle/>
          <a:p>
            <a:pPr algn="ctr"/>
            <a:r>
              <a:rPr lang="en-US" dirty="0"/>
              <a:t>What if…</a:t>
            </a:r>
          </a:p>
        </p:txBody>
      </p:sp>
      <p:sp>
        <p:nvSpPr>
          <p:cNvPr id="3" name="Content Placeholder 2"/>
          <p:cNvSpPr>
            <a:spLocks noGrp="1"/>
          </p:cNvSpPr>
          <p:nvPr>
            <p:ph idx="1"/>
          </p:nvPr>
        </p:nvSpPr>
        <p:spPr>
          <a:xfrm>
            <a:off x="677334" y="892366"/>
            <a:ext cx="9621698" cy="5365056"/>
          </a:xfrm>
        </p:spPr>
        <p:txBody>
          <a:bodyPr>
            <a:normAutofit fontScale="92500" lnSpcReduction="20000"/>
          </a:bodyPr>
          <a:lstStyle/>
          <a:p>
            <a:r>
              <a:rPr lang="en-US" sz="2400" dirty="0">
                <a:solidFill>
                  <a:schemeClr val="tx1"/>
                </a:solidFill>
              </a:rPr>
              <a:t>Your perception is that the mentor teacher appears to be reluctant to offer you a time to teach, let alone 3 teaching opportunities…</a:t>
            </a:r>
          </a:p>
          <a:p>
            <a:r>
              <a:rPr lang="en-US" sz="2400" dirty="0">
                <a:solidFill>
                  <a:schemeClr val="tx1"/>
                </a:solidFill>
              </a:rPr>
              <a:t>You were asked to teach a lesson every time you attend field experience…</a:t>
            </a:r>
          </a:p>
          <a:p>
            <a:r>
              <a:rPr lang="en-US" sz="2400" dirty="0">
                <a:solidFill>
                  <a:schemeClr val="tx1"/>
                </a:solidFill>
              </a:rPr>
              <a:t>You’re nervous about teaching next week and seek affirmation on a lesson you have planned…</a:t>
            </a:r>
          </a:p>
          <a:p>
            <a:r>
              <a:rPr lang="en-US" sz="2400" dirty="0">
                <a:solidFill>
                  <a:schemeClr val="tx1"/>
                </a:solidFill>
              </a:rPr>
              <a:t>Your dyad partner is a go-getter and seems to be taking over all the opportunities…</a:t>
            </a:r>
          </a:p>
          <a:p>
            <a:r>
              <a:rPr lang="en-US" sz="2400" dirty="0">
                <a:solidFill>
                  <a:schemeClr val="tx1"/>
                </a:solidFill>
              </a:rPr>
              <a:t>You observe a situation involving the safety of two students and it disturbs you…</a:t>
            </a:r>
          </a:p>
          <a:p>
            <a:r>
              <a:rPr lang="en-US" sz="2400" dirty="0">
                <a:solidFill>
                  <a:schemeClr val="tx1"/>
                </a:solidFill>
              </a:rPr>
              <a:t>Your teacher is absent…</a:t>
            </a:r>
          </a:p>
          <a:p>
            <a:r>
              <a:rPr lang="en-US" sz="2400" dirty="0">
                <a:solidFill>
                  <a:schemeClr val="tx1"/>
                </a:solidFill>
              </a:rPr>
              <a:t>Your school has a teacher in-service day, ACT 80 day, and/or parent/teacher conferences on a field experience day…</a:t>
            </a:r>
          </a:p>
          <a:p>
            <a:r>
              <a:rPr lang="en-US" sz="2400" dirty="0">
                <a:solidFill>
                  <a:schemeClr val="tx1"/>
                </a:solidFill>
              </a:rPr>
              <a:t>Something comes up that is not on this list, and you aren’t sure who to talk to…</a:t>
            </a:r>
          </a:p>
          <a:p>
            <a:pPr marL="0" indent="0">
              <a:buNone/>
            </a:pPr>
            <a:endParaRPr lang="en-US" altLang="en-US" sz="2400" dirty="0"/>
          </a:p>
          <a:p>
            <a:pPr marL="457200" lvl="1" indent="0">
              <a:buNone/>
            </a:pPr>
            <a:endParaRPr lang="en-US" sz="2400" dirty="0"/>
          </a:p>
          <a:p>
            <a:pPr marL="457200" lvl="1" indent="0">
              <a:buNone/>
            </a:pPr>
            <a:endParaRPr lang="en-US" altLang="en-US" sz="2200" dirty="0">
              <a:solidFill>
                <a:schemeClr val="tx1"/>
              </a:solidFill>
            </a:endParaRPr>
          </a:p>
          <a:p>
            <a:endParaRPr lang="en-US" sz="2400" dirty="0"/>
          </a:p>
          <a:p>
            <a:endParaRPr lang="en-US" dirty="0"/>
          </a:p>
        </p:txBody>
      </p:sp>
    </p:spTree>
    <p:extLst>
      <p:ext uri="{BB962C8B-B14F-4D97-AF65-F5344CB8AC3E}">
        <p14:creationId xmlns:p14="http://schemas.microsoft.com/office/powerpoint/2010/main" val="3406794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36646"/>
            <a:ext cx="8596668" cy="659642"/>
          </a:xfrm>
        </p:spPr>
        <p:txBody>
          <a:bodyPr>
            <a:normAutofit/>
          </a:bodyPr>
          <a:lstStyle/>
          <a:p>
            <a:pPr algn="ctr"/>
            <a:r>
              <a:rPr lang="en-US" dirty="0"/>
              <a:t>Canvas</a:t>
            </a:r>
          </a:p>
        </p:txBody>
      </p:sp>
      <p:sp>
        <p:nvSpPr>
          <p:cNvPr id="3" name="Content Placeholder 2"/>
          <p:cNvSpPr>
            <a:spLocks noGrp="1"/>
          </p:cNvSpPr>
          <p:nvPr>
            <p:ph idx="1"/>
          </p:nvPr>
        </p:nvSpPr>
        <p:spPr>
          <a:xfrm>
            <a:off x="677334" y="1487606"/>
            <a:ext cx="9621698" cy="4217158"/>
          </a:xfrm>
        </p:spPr>
        <p:txBody>
          <a:bodyPr>
            <a:normAutofit/>
          </a:bodyPr>
          <a:lstStyle/>
          <a:p>
            <a:r>
              <a:rPr lang="en-US" sz="3000" dirty="0"/>
              <a:t>Home -Modules (Important Documents!)</a:t>
            </a:r>
          </a:p>
          <a:p>
            <a:pPr lvl="1"/>
            <a:r>
              <a:rPr lang="en-US" sz="3000" dirty="0"/>
              <a:t>Calendar</a:t>
            </a:r>
          </a:p>
          <a:p>
            <a:r>
              <a:rPr lang="en-US" sz="3000" dirty="0"/>
              <a:t>Announcements</a:t>
            </a:r>
          </a:p>
          <a:p>
            <a:r>
              <a:rPr lang="en-US" sz="3000" dirty="0"/>
              <a:t>Assignments</a:t>
            </a:r>
          </a:p>
          <a:p>
            <a:r>
              <a:rPr lang="en-US" altLang="en-US" sz="3000" dirty="0"/>
              <a:t>Syllabus</a:t>
            </a:r>
          </a:p>
          <a:p>
            <a:pPr marL="457200" lvl="1" indent="0">
              <a:buNone/>
            </a:pPr>
            <a:endParaRPr lang="en-US" sz="2400" dirty="0"/>
          </a:p>
          <a:p>
            <a:pPr marL="457200" lvl="1" indent="0">
              <a:buNone/>
            </a:pPr>
            <a:endParaRPr lang="en-US" altLang="en-US" sz="2200" dirty="0">
              <a:solidFill>
                <a:schemeClr val="tx1"/>
              </a:solidFill>
            </a:endParaRPr>
          </a:p>
          <a:p>
            <a:endParaRPr lang="en-US" sz="2400" dirty="0"/>
          </a:p>
          <a:p>
            <a:endParaRPr lang="en-US" dirty="0"/>
          </a:p>
        </p:txBody>
      </p:sp>
    </p:spTree>
    <p:extLst>
      <p:ext uri="{BB962C8B-B14F-4D97-AF65-F5344CB8AC3E}">
        <p14:creationId xmlns:p14="http://schemas.microsoft.com/office/powerpoint/2010/main" val="1347979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8596669" cy="1320800"/>
          </a:xfrm>
        </p:spPr>
        <p:txBody>
          <a:bodyPr/>
          <a:lstStyle/>
          <a:p>
            <a:pPr algn="ctr"/>
            <a:r>
              <a:rPr lang="en-US" dirty="0"/>
              <a:t>Teacher Education Program </a:t>
            </a:r>
            <a:br>
              <a:rPr lang="en-US" dirty="0"/>
            </a:br>
            <a:r>
              <a:rPr lang="en-US" dirty="0"/>
              <a:t>Mission Statement</a:t>
            </a:r>
          </a:p>
        </p:txBody>
      </p:sp>
      <p:sp>
        <p:nvSpPr>
          <p:cNvPr id="3" name="Content Placeholder 2"/>
          <p:cNvSpPr>
            <a:spLocks noGrp="1"/>
          </p:cNvSpPr>
          <p:nvPr>
            <p:ph idx="1"/>
          </p:nvPr>
        </p:nvSpPr>
        <p:spPr/>
        <p:txBody>
          <a:bodyPr>
            <a:normAutofit lnSpcReduction="10000"/>
          </a:bodyPr>
          <a:lstStyle/>
          <a:p>
            <a:pPr marL="0" indent="0">
              <a:buNone/>
            </a:pPr>
            <a:r>
              <a:rPr lang="en-US" sz="2400" dirty="0"/>
              <a:t>The mission of the Messiah University Teacher Education Program is to develop professional educators who ...</a:t>
            </a:r>
          </a:p>
          <a:p>
            <a:r>
              <a:rPr lang="en-US" sz="2400" dirty="0"/>
              <a:t>facilitate the learning and development of others consistently,</a:t>
            </a:r>
          </a:p>
          <a:p>
            <a:r>
              <a:rPr lang="en-US" sz="2400" dirty="0"/>
              <a:t>reflect on thoughts and actions deliberately,</a:t>
            </a:r>
          </a:p>
          <a:p>
            <a:r>
              <a:rPr lang="en-US" sz="2400" dirty="0"/>
              <a:t>apply essential knowledge effectively,</a:t>
            </a:r>
          </a:p>
          <a:p>
            <a:r>
              <a:rPr lang="en-US" sz="2400" dirty="0"/>
              <a:t>learn continuously,</a:t>
            </a:r>
          </a:p>
          <a:p>
            <a:r>
              <a:rPr lang="en-US" sz="2400" dirty="0"/>
              <a:t>care for people compassionately, and</a:t>
            </a:r>
          </a:p>
          <a:p>
            <a:r>
              <a:rPr lang="en-US" sz="2400" dirty="0"/>
              <a:t>serve God and society faithfully.</a:t>
            </a:r>
          </a:p>
          <a:p>
            <a:endParaRPr lang="en-US" dirty="0">
              <a:hlinkClick r:id="rId2"/>
            </a:endParaRPr>
          </a:p>
          <a:p>
            <a:endParaRPr lang="en-US" dirty="0">
              <a:hlinkClick r:id="rId2"/>
            </a:endParaRPr>
          </a:p>
          <a:p>
            <a:endParaRPr lang="en-US" dirty="0"/>
          </a:p>
        </p:txBody>
      </p:sp>
    </p:spTree>
    <p:extLst>
      <p:ext uri="{BB962C8B-B14F-4D97-AF65-F5344CB8AC3E}">
        <p14:creationId xmlns:p14="http://schemas.microsoft.com/office/powerpoint/2010/main" val="4076518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36646"/>
            <a:ext cx="8596668" cy="659642"/>
          </a:xfrm>
        </p:spPr>
        <p:txBody>
          <a:bodyPr>
            <a:normAutofit/>
          </a:bodyPr>
          <a:lstStyle/>
          <a:p>
            <a:pPr algn="ctr"/>
            <a:r>
              <a:rPr lang="en-US" dirty="0"/>
              <a:t>Receive Text messages through Canvas</a:t>
            </a:r>
          </a:p>
        </p:txBody>
      </p:sp>
      <p:sp>
        <p:nvSpPr>
          <p:cNvPr id="3" name="Content Placeholder 2"/>
          <p:cNvSpPr>
            <a:spLocks noGrp="1"/>
          </p:cNvSpPr>
          <p:nvPr>
            <p:ph idx="1"/>
          </p:nvPr>
        </p:nvSpPr>
        <p:spPr>
          <a:xfrm>
            <a:off x="677334" y="996288"/>
            <a:ext cx="4317747" cy="5261134"/>
          </a:xfrm>
        </p:spPr>
        <p:txBody>
          <a:bodyPr>
            <a:normAutofit/>
          </a:bodyPr>
          <a:lstStyle/>
          <a:p>
            <a:r>
              <a:rPr lang="en-US" sz="2400" dirty="0"/>
              <a:t>Go to Account</a:t>
            </a:r>
          </a:p>
          <a:p>
            <a:r>
              <a:rPr lang="en-US" sz="2400" dirty="0"/>
              <a:t>Go to Settings</a:t>
            </a:r>
          </a:p>
          <a:p>
            <a:r>
              <a:rPr lang="en-US" altLang="en-US" sz="2400" dirty="0"/>
              <a:t>Under “Ways to Contact” click Add Contact Method</a:t>
            </a:r>
          </a:p>
          <a:p>
            <a:r>
              <a:rPr lang="en-US" altLang="en-US" sz="2400" dirty="0"/>
              <a:t>Enter cell number</a:t>
            </a:r>
          </a:p>
          <a:p>
            <a:r>
              <a:rPr lang="en-US" altLang="en-US" sz="2400" dirty="0"/>
              <a:t>Click Register SMS</a:t>
            </a:r>
          </a:p>
          <a:p>
            <a:r>
              <a:rPr lang="en-US" altLang="en-US" sz="2400" dirty="0"/>
              <a:t>Enter the confirmation code that was sent via text</a:t>
            </a:r>
          </a:p>
          <a:p>
            <a:r>
              <a:rPr lang="en-US" altLang="en-US" sz="2400" dirty="0"/>
              <a:t> Click Confirm</a:t>
            </a:r>
          </a:p>
          <a:p>
            <a:r>
              <a:rPr lang="en-US" altLang="en-US" sz="2400" dirty="0"/>
              <a:t>Go to Notifications and set preferences</a:t>
            </a:r>
          </a:p>
          <a:p>
            <a:endParaRPr lang="en-US" sz="2400" dirty="0"/>
          </a:p>
          <a:p>
            <a:pPr marL="0" indent="0">
              <a:buNone/>
            </a:pPr>
            <a:endParaRPr lang="en-US" altLang="en-US" sz="2400" dirty="0"/>
          </a:p>
          <a:p>
            <a:pPr marL="457200" lvl="1" indent="0">
              <a:buNone/>
            </a:pPr>
            <a:endParaRPr lang="en-US" sz="2400" dirty="0"/>
          </a:p>
          <a:p>
            <a:pPr marL="457200" lvl="1" indent="0">
              <a:buNone/>
            </a:pPr>
            <a:endParaRPr lang="en-US" altLang="en-US" sz="2200" dirty="0">
              <a:solidFill>
                <a:schemeClr val="tx1"/>
              </a:solidFill>
            </a:endParaRPr>
          </a:p>
          <a:p>
            <a:endParaRPr lang="en-US" sz="2400" dirty="0"/>
          </a:p>
          <a:p>
            <a:endParaRPr lang="en-US" dirty="0"/>
          </a:p>
        </p:txBody>
      </p:sp>
      <p:sp>
        <p:nvSpPr>
          <p:cNvPr id="4" name="Content Placeholder 2"/>
          <p:cNvSpPr txBox="1">
            <a:spLocks/>
          </p:cNvSpPr>
          <p:nvPr/>
        </p:nvSpPr>
        <p:spPr>
          <a:xfrm>
            <a:off x="5854891" y="1446664"/>
            <a:ext cx="4544704" cy="412162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sz="2400" dirty="0">
                <a:solidFill>
                  <a:schemeClr val="accent1">
                    <a:lumMod val="50000"/>
                  </a:schemeClr>
                </a:solidFill>
              </a:rPr>
              <a:t>Setting Notification Preferences</a:t>
            </a:r>
          </a:p>
          <a:p>
            <a:r>
              <a:rPr lang="en-US" sz="2400" dirty="0"/>
              <a:t>Go to Account</a:t>
            </a:r>
          </a:p>
          <a:p>
            <a:pPr>
              <a:defRPr/>
            </a:pPr>
            <a:r>
              <a:rPr lang="en-US" sz="2400" dirty="0"/>
              <a:t>Go to Notifications</a:t>
            </a:r>
          </a:p>
          <a:p>
            <a:pPr>
              <a:defRPr/>
            </a:pPr>
            <a:r>
              <a:rPr lang="en-US" sz="2400" dirty="0"/>
              <a:t>Click Check Mark Icon to receive notifications right away</a:t>
            </a:r>
          </a:p>
          <a:p>
            <a:pPr>
              <a:defRPr/>
            </a:pPr>
            <a:r>
              <a:rPr lang="en-US" sz="2400" dirty="0"/>
              <a:t>Check Mark for Due Dates and Announcements</a:t>
            </a:r>
          </a:p>
          <a:p>
            <a:endParaRPr lang="en-US" sz="2400" dirty="0"/>
          </a:p>
          <a:p>
            <a:pPr marL="0" indent="0">
              <a:buFont typeface="Wingdings 3" charset="2"/>
              <a:buNone/>
            </a:pPr>
            <a:endParaRPr lang="en-US" altLang="en-US" sz="2400" dirty="0"/>
          </a:p>
          <a:p>
            <a:pPr marL="457200" lvl="1" indent="0">
              <a:buFont typeface="Wingdings 3" charset="2"/>
              <a:buNone/>
            </a:pPr>
            <a:endParaRPr lang="en-US" sz="2400" dirty="0"/>
          </a:p>
          <a:p>
            <a:pPr marL="457200" lvl="1" indent="0">
              <a:buFont typeface="Wingdings 3" charset="2"/>
              <a:buNone/>
            </a:pPr>
            <a:endParaRPr lang="en-US" altLang="en-US" sz="2200" dirty="0">
              <a:solidFill>
                <a:schemeClr val="tx1"/>
              </a:solidFill>
            </a:endParaRPr>
          </a:p>
          <a:p>
            <a:endParaRPr lang="en-US" sz="2400" dirty="0"/>
          </a:p>
          <a:p>
            <a:endParaRPr lang="en-US" dirty="0"/>
          </a:p>
        </p:txBody>
      </p:sp>
      <p:sp>
        <p:nvSpPr>
          <p:cNvPr id="5" name="Content Placeholder 2"/>
          <p:cNvSpPr txBox="1">
            <a:spLocks/>
          </p:cNvSpPr>
          <p:nvPr/>
        </p:nvSpPr>
        <p:spPr>
          <a:xfrm>
            <a:off x="4010341" y="5945798"/>
            <a:ext cx="3124200" cy="762000"/>
          </a:xfrm>
          <a:prstGeom prst="rect">
            <a:avLst/>
          </a:prstGeom>
        </p:spPr>
        <p:txBody>
          <a:bodyPr vert="horz" lIns="91440" tIns="45720" rIns="91440" bIns="45720" rtlCol="0">
            <a:normAutofit fontScale="850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defRPr/>
            </a:pPr>
            <a:endParaRPr lang="en-US"/>
          </a:p>
          <a:p>
            <a:pPr marL="0" indent="0" algn="ctr">
              <a:buFont typeface="Rage Italic" panose="03070502040507070304" pitchFamily="66" charset="0"/>
              <a:buNone/>
              <a:defRPr/>
            </a:pPr>
            <a:r>
              <a:rPr lang="en-US" i="1"/>
              <a:t>Directions are posted in Canvas</a:t>
            </a:r>
            <a:endParaRPr lang="en-US" i="1" dirty="0"/>
          </a:p>
        </p:txBody>
      </p:sp>
    </p:spTree>
    <p:extLst>
      <p:ext uri="{BB962C8B-B14F-4D97-AF65-F5344CB8AC3E}">
        <p14:creationId xmlns:p14="http://schemas.microsoft.com/office/powerpoint/2010/main" val="32087199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1"/>
            <a:ext cx="8596668" cy="741528"/>
          </a:xfrm>
        </p:spPr>
        <p:txBody>
          <a:bodyPr>
            <a:noAutofit/>
          </a:bodyPr>
          <a:lstStyle/>
          <a:p>
            <a:pPr algn="ctr"/>
            <a:r>
              <a:rPr lang="en-US" sz="3200" dirty="0"/>
              <a:t>Weekly Goals and Reflection Assignment</a:t>
            </a:r>
            <a:endParaRPr lang="en-US" sz="3200" dirty="0">
              <a:solidFill>
                <a:srgbClr val="FF0000"/>
              </a:solidFill>
            </a:endParaRPr>
          </a:p>
        </p:txBody>
      </p:sp>
      <p:sp>
        <p:nvSpPr>
          <p:cNvPr id="3" name="Content Placeholder 2"/>
          <p:cNvSpPr>
            <a:spLocks noGrp="1"/>
          </p:cNvSpPr>
          <p:nvPr>
            <p:ph idx="1"/>
          </p:nvPr>
        </p:nvSpPr>
        <p:spPr>
          <a:xfrm>
            <a:off x="418026" y="1351128"/>
            <a:ext cx="9621698" cy="5038241"/>
          </a:xfrm>
        </p:spPr>
        <p:txBody>
          <a:bodyPr>
            <a:normAutofit fontScale="92500"/>
          </a:bodyPr>
          <a:lstStyle/>
          <a:p>
            <a:r>
              <a:rPr lang="en-US" sz="2400" dirty="0"/>
              <a:t>Each week, articulate two professional development goals, each aligned with one of Danielson’s Domains (</a:t>
            </a:r>
            <a:r>
              <a:rPr lang="en-US" sz="2400" dirty="0">
                <a:solidFill>
                  <a:schemeClr val="accent1">
                    <a:lumMod val="50000"/>
                  </a:schemeClr>
                </a:solidFill>
              </a:rPr>
              <a:t>Planning and Preparation, Classroom Environment, Instruction, Professional Responsibilities)</a:t>
            </a:r>
            <a:endParaRPr lang="en-US" sz="2400" dirty="0"/>
          </a:p>
          <a:p>
            <a:pPr lvl="0"/>
            <a:r>
              <a:rPr lang="en-US" sz="2400" dirty="0"/>
              <a:t>Use Danielson’s Framework to guide and support holistic professional development.</a:t>
            </a:r>
          </a:p>
          <a:p>
            <a:pPr lvl="0"/>
            <a:r>
              <a:rPr lang="en-US" sz="2400" dirty="0"/>
              <a:t>Curate compelling sources of evidence and explain how it demonstrates your progress in your professional skills and growth. Use these artifacts for your portfolio.</a:t>
            </a:r>
          </a:p>
          <a:p>
            <a:pPr lvl="0"/>
            <a:r>
              <a:rPr lang="en-US" sz="2400" dirty="0"/>
              <a:t>Demonstrate agency, intentionality, and proactivity in your own professional development. </a:t>
            </a:r>
          </a:p>
          <a:p>
            <a:pPr lvl="1"/>
            <a:r>
              <a:rPr lang="en-US" sz="2400" dirty="0"/>
              <a:t>What will I do next week to accomplish my goal?</a:t>
            </a:r>
          </a:p>
          <a:p>
            <a:pPr lvl="1"/>
            <a:r>
              <a:rPr lang="en-US" sz="2400"/>
              <a:t>What insights did I gain &amp; </a:t>
            </a:r>
            <a:r>
              <a:rPr lang="en-US" sz="2400" dirty="0"/>
              <a:t>how will I use that for my future teaching?</a:t>
            </a:r>
          </a:p>
          <a:p>
            <a:pPr lvl="0"/>
            <a:endParaRPr lang="en-US" sz="2400" dirty="0"/>
          </a:p>
          <a:p>
            <a:endParaRPr lang="en-US" altLang="en-US" sz="2400" dirty="0"/>
          </a:p>
          <a:p>
            <a:endParaRPr lang="en-US" sz="2400" dirty="0"/>
          </a:p>
          <a:p>
            <a:endParaRPr lang="en-US" dirty="0"/>
          </a:p>
        </p:txBody>
      </p:sp>
    </p:spTree>
    <p:extLst>
      <p:ext uri="{BB962C8B-B14F-4D97-AF65-F5344CB8AC3E}">
        <p14:creationId xmlns:p14="http://schemas.microsoft.com/office/powerpoint/2010/main" val="25228397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1" name="Picture 3" descr="C:\Users\keshbach\Desktop\danielson framework image.jpg"/>
          <p:cNvPicPr>
            <a:picLocks noChangeAspect="1" noChangeArrowheads="1"/>
          </p:cNvPicPr>
          <p:nvPr/>
        </p:nvPicPr>
        <p:blipFill>
          <a:blip r:embed="rId2"/>
          <a:srcRect/>
          <a:stretch>
            <a:fillRect/>
          </a:stretch>
        </p:blipFill>
        <p:spPr bwMode="auto">
          <a:xfrm>
            <a:off x="1207827" y="497835"/>
            <a:ext cx="7620000" cy="5734050"/>
          </a:xfrm>
          <a:prstGeom prst="rect">
            <a:avLst/>
          </a:prstGeom>
          <a:solidFill>
            <a:schemeClr val="accent1">
              <a:lumMod val="20000"/>
              <a:lumOff val="80000"/>
            </a:schemeClr>
          </a:solidFill>
        </p:spPr>
      </p:pic>
    </p:spTree>
    <p:extLst>
      <p:ext uri="{BB962C8B-B14F-4D97-AF65-F5344CB8AC3E}">
        <p14:creationId xmlns:p14="http://schemas.microsoft.com/office/powerpoint/2010/main" val="37018421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0560"/>
          </a:xfrm>
        </p:spPr>
        <p:txBody>
          <a:bodyPr/>
          <a:lstStyle/>
          <a:p>
            <a:pPr algn="ctr"/>
            <a:r>
              <a:rPr lang="en-US" dirty="0"/>
              <a:t>Important Points</a:t>
            </a:r>
          </a:p>
        </p:txBody>
      </p:sp>
      <p:sp>
        <p:nvSpPr>
          <p:cNvPr id="3" name="Content Placeholder 2"/>
          <p:cNvSpPr>
            <a:spLocks noGrp="1"/>
          </p:cNvSpPr>
          <p:nvPr>
            <p:ph idx="1"/>
          </p:nvPr>
        </p:nvSpPr>
        <p:spPr>
          <a:xfrm>
            <a:off x="434340" y="1474470"/>
            <a:ext cx="10504170" cy="5212080"/>
          </a:xfrm>
        </p:spPr>
        <p:txBody>
          <a:bodyPr>
            <a:normAutofit/>
          </a:bodyPr>
          <a:lstStyle/>
          <a:p>
            <a:r>
              <a:rPr lang="en-US" sz="2200" dirty="0"/>
              <a:t>Be actively engaged in classroom (no homework, no cell phones)</a:t>
            </a:r>
          </a:p>
          <a:p>
            <a:r>
              <a:rPr lang="en-US" sz="2200" dirty="0"/>
              <a:t>Maximize your time in the field (be there early and stay as late as possible)</a:t>
            </a:r>
          </a:p>
          <a:p>
            <a:r>
              <a:rPr lang="en-US" sz="2200" dirty="0"/>
              <a:t>Attend the scheduled days on calendar</a:t>
            </a:r>
          </a:p>
          <a:p>
            <a:r>
              <a:rPr lang="en-US" sz="2200" dirty="0"/>
              <a:t>Report absences when they occur in Falcon Link</a:t>
            </a:r>
          </a:p>
          <a:p>
            <a:r>
              <a:rPr lang="en-US" sz="2200" dirty="0"/>
              <a:t>Communicate professionally </a:t>
            </a:r>
            <a:r>
              <a:rPr lang="en-US" sz="2200" dirty="0">
                <a:latin typeface="Times New Roman" panose="02020603050405020304" pitchFamily="18" charset="0"/>
                <a:cs typeface="Times New Roman" panose="02020603050405020304" pitchFamily="18" charset="0"/>
              </a:rPr>
              <a:t>&amp;</a:t>
            </a:r>
            <a:r>
              <a:rPr lang="en-US" sz="2200" dirty="0"/>
              <a:t> build rapport with mentor teacher </a:t>
            </a:r>
            <a:r>
              <a:rPr lang="en-US" sz="2200" dirty="0">
                <a:latin typeface="Times New Roman" panose="02020603050405020304" pitchFamily="18" charset="0"/>
                <a:cs typeface="Times New Roman" panose="02020603050405020304" pitchFamily="18" charset="0"/>
              </a:rPr>
              <a:t>&amp;</a:t>
            </a:r>
            <a:r>
              <a:rPr lang="en-US" sz="2200" dirty="0"/>
              <a:t> supervisor</a:t>
            </a:r>
          </a:p>
          <a:p>
            <a:r>
              <a:rPr lang="en-US" sz="2200" dirty="0"/>
              <a:t>Write instructional plans for all lessons you teach (minimum of 5 times)</a:t>
            </a:r>
          </a:p>
          <a:p>
            <a:r>
              <a:rPr lang="en-US" sz="2200" dirty="0"/>
              <a:t>Plan ahead for Video Assignments </a:t>
            </a:r>
            <a:r>
              <a:rPr lang="en-US" sz="2200" dirty="0">
                <a:latin typeface="Times New Roman" panose="02020603050405020304" pitchFamily="18" charset="0"/>
                <a:cs typeface="Times New Roman" panose="02020603050405020304" pitchFamily="18" charset="0"/>
              </a:rPr>
              <a:t>&amp;</a:t>
            </a:r>
            <a:r>
              <a:rPr lang="en-US" sz="2200" dirty="0"/>
              <a:t> upload videos in </a:t>
            </a:r>
            <a:r>
              <a:rPr lang="en-US" sz="2200" dirty="0" err="1"/>
              <a:t>Yuja</a:t>
            </a:r>
            <a:r>
              <a:rPr lang="en-US" sz="2200" dirty="0"/>
              <a:t> ONLY</a:t>
            </a:r>
          </a:p>
          <a:p>
            <a:r>
              <a:rPr lang="en-US" sz="2200" dirty="0"/>
              <a:t>Spend time each week on intentional goal writing and meaningful reflection</a:t>
            </a:r>
          </a:p>
          <a:p>
            <a:r>
              <a:rPr lang="en-US" sz="2200" dirty="0"/>
              <a:t>Concurrent courses and assignments </a:t>
            </a:r>
          </a:p>
          <a:p>
            <a:r>
              <a:rPr lang="en-US" sz="2200" dirty="0"/>
              <a:t>Understand course attributes</a:t>
            </a:r>
          </a:p>
          <a:p>
            <a:r>
              <a:rPr lang="en-US" sz="2200" dirty="0"/>
              <a:t>Think like an emerging professional – be prepared, flexible, growth mindset</a:t>
            </a:r>
          </a:p>
          <a:p>
            <a:endParaRPr lang="en-US" sz="2200" dirty="0"/>
          </a:p>
          <a:p>
            <a:endParaRPr lang="en-US" sz="2200" dirty="0"/>
          </a:p>
          <a:p>
            <a:pPr marL="0" indent="0">
              <a:buNone/>
            </a:pPr>
            <a:endParaRPr lang="en-US" sz="2200" dirty="0"/>
          </a:p>
          <a:p>
            <a:endParaRPr lang="en-US" sz="2400" dirty="0"/>
          </a:p>
          <a:p>
            <a:endParaRPr lang="en-US" sz="2400" dirty="0"/>
          </a:p>
          <a:p>
            <a:endParaRPr lang="en-US" sz="2400" dirty="0"/>
          </a:p>
          <a:p>
            <a:endParaRPr lang="en-US" sz="2400" dirty="0"/>
          </a:p>
          <a:p>
            <a:endParaRPr lang="en-US" sz="2400" dirty="0"/>
          </a:p>
          <a:p>
            <a:pPr marL="0" indent="0">
              <a:buNone/>
              <a:defRPr/>
            </a:pPr>
            <a:endParaRPr lang="en-US" sz="2400" dirty="0"/>
          </a:p>
        </p:txBody>
      </p:sp>
    </p:spTree>
    <p:extLst>
      <p:ext uri="{BB962C8B-B14F-4D97-AF65-F5344CB8AC3E}">
        <p14:creationId xmlns:p14="http://schemas.microsoft.com/office/powerpoint/2010/main" val="3021386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Paperwork and Supervisor Connection</a:t>
            </a:r>
          </a:p>
        </p:txBody>
      </p:sp>
      <p:sp>
        <p:nvSpPr>
          <p:cNvPr id="3" name="Content Placeholder 2"/>
          <p:cNvSpPr>
            <a:spLocks noGrp="1"/>
          </p:cNvSpPr>
          <p:nvPr>
            <p:ph idx="1"/>
          </p:nvPr>
        </p:nvSpPr>
        <p:spPr>
          <a:xfrm>
            <a:off x="677334" y="2161209"/>
            <a:ext cx="9304064" cy="3625442"/>
          </a:xfrm>
        </p:spPr>
        <p:txBody>
          <a:bodyPr>
            <a:normAutofit/>
          </a:bodyPr>
          <a:lstStyle/>
          <a:p>
            <a:pPr marL="0" indent="0">
              <a:buNone/>
              <a:defRPr/>
            </a:pPr>
            <a:r>
              <a:rPr lang="en-US" sz="2400" dirty="0"/>
              <a:t>Paperwork</a:t>
            </a:r>
          </a:p>
          <a:p>
            <a:r>
              <a:rPr lang="en-US" sz="2400" dirty="0"/>
              <a:t>Mandated Reporter Training Certificate</a:t>
            </a:r>
          </a:p>
          <a:p>
            <a:r>
              <a:rPr lang="en-US" sz="2400" dirty="0"/>
              <a:t>Act 24 Form</a:t>
            </a:r>
          </a:p>
          <a:p>
            <a:r>
              <a:rPr lang="en-US" sz="2400" dirty="0"/>
              <a:t>TB Screening</a:t>
            </a:r>
          </a:p>
          <a:p>
            <a:r>
              <a:rPr lang="en-US" sz="2400" dirty="0"/>
              <a:t>Messiah University Off-Campus Experience Form</a:t>
            </a:r>
          </a:p>
          <a:p>
            <a:endParaRPr lang="en-US" sz="2400" dirty="0"/>
          </a:p>
          <a:p>
            <a:pPr marL="0" indent="0">
              <a:buNone/>
            </a:pPr>
            <a:r>
              <a:rPr lang="en-US" sz="2400" dirty="0"/>
              <a:t>Supervisor Connection</a:t>
            </a:r>
          </a:p>
          <a:p>
            <a:pPr marL="0" indent="0">
              <a:buNone/>
              <a:defRPr/>
            </a:pPr>
            <a:endParaRPr lang="en-US" sz="2400" dirty="0"/>
          </a:p>
        </p:txBody>
      </p:sp>
    </p:spTree>
    <p:extLst>
      <p:ext uri="{BB962C8B-B14F-4D97-AF65-F5344CB8AC3E}">
        <p14:creationId xmlns:p14="http://schemas.microsoft.com/office/powerpoint/2010/main" val="4050014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Who to Contact</a:t>
            </a:r>
          </a:p>
        </p:txBody>
      </p:sp>
      <p:sp>
        <p:nvSpPr>
          <p:cNvPr id="3" name="Content Placeholder 2"/>
          <p:cNvSpPr>
            <a:spLocks noGrp="1"/>
          </p:cNvSpPr>
          <p:nvPr>
            <p:ph idx="1"/>
          </p:nvPr>
        </p:nvSpPr>
        <p:spPr>
          <a:xfrm>
            <a:off x="677334" y="2161209"/>
            <a:ext cx="9304064" cy="2410791"/>
          </a:xfrm>
        </p:spPr>
        <p:txBody>
          <a:bodyPr>
            <a:normAutofit/>
          </a:bodyPr>
          <a:lstStyle/>
          <a:p>
            <a:pPr marL="0" indent="0" algn="ctr">
              <a:buNone/>
              <a:defRPr/>
            </a:pPr>
            <a:r>
              <a:rPr lang="en-US" sz="2400" dirty="0"/>
              <a:t>Questions about this field experience can be directed to the college supervisor and/or the Field Experience Coordinator,</a:t>
            </a:r>
          </a:p>
          <a:p>
            <a:pPr marL="0" indent="0" algn="ctr">
              <a:buNone/>
              <a:defRPr/>
            </a:pPr>
            <a:r>
              <a:rPr lang="en-US" sz="2400" dirty="0"/>
              <a:t>Mrs. Julie McGill</a:t>
            </a:r>
          </a:p>
          <a:p>
            <a:pPr marL="0" indent="0" algn="ctr">
              <a:buNone/>
              <a:defRPr/>
            </a:pPr>
            <a:r>
              <a:rPr lang="en-US" sz="2400" dirty="0"/>
              <a:t> </a:t>
            </a:r>
            <a:r>
              <a:rPr lang="en-US" sz="2400" dirty="0">
                <a:hlinkClick r:id="rId2"/>
              </a:rPr>
              <a:t>jmcgill@messiah.edu</a:t>
            </a:r>
            <a:endParaRPr lang="en-US" sz="2400" dirty="0"/>
          </a:p>
        </p:txBody>
      </p:sp>
    </p:spTree>
    <p:extLst>
      <p:ext uri="{BB962C8B-B14F-4D97-AF65-F5344CB8AC3E}">
        <p14:creationId xmlns:p14="http://schemas.microsoft.com/office/powerpoint/2010/main" val="3855715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noGrp="1"/>
          </p:cNvSpPr>
          <p:nvPr>
            <p:ph type="title"/>
          </p:nvPr>
        </p:nvSpPr>
        <p:spPr>
          <a:xfrm>
            <a:off x="1981200" y="263636"/>
            <a:ext cx="8229600" cy="769441"/>
          </a:xfrm>
          <a:prstGeom prst="rect">
            <a:avLst/>
          </a:prstGeom>
          <a:noFill/>
        </p:spPr>
        <p:txBody>
          <a:bodyPr wrap="square" rtlCol="0">
            <a:spAutoFit/>
          </a:bodyPr>
          <a:lstStyle/>
          <a:p>
            <a:pPr algn="ctr"/>
            <a:r>
              <a:rPr lang="en-US" sz="4400" dirty="0"/>
              <a:t>Student Goal Orientations</a:t>
            </a:r>
          </a:p>
        </p:txBody>
      </p:sp>
      <p:cxnSp>
        <p:nvCxnSpPr>
          <p:cNvPr id="6" name="Straight Arrow Connector 5"/>
          <p:cNvCxnSpPr/>
          <p:nvPr/>
        </p:nvCxnSpPr>
        <p:spPr>
          <a:xfrm>
            <a:off x="5388766" y="1841197"/>
            <a:ext cx="0" cy="4114800"/>
          </a:xfrm>
          <a:prstGeom prst="straightConnector1">
            <a:avLst/>
          </a:prstGeom>
          <a:ln w="76200">
            <a:headEnd type="triangle"/>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a:off x="1447800" y="3792985"/>
            <a:ext cx="7467600" cy="0"/>
          </a:xfrm>
          <a:prstGeom prst="straightConnector1">
            <a:avLst/>
          </a:prstGeom>
          <a:ln w="76200">
            <a:headEnd type="triangle"/>
            <a:tailEnd type="triangle"/>
          </a:ln>
        </p:spPr>
        <p:style>
          <a:lnRef idx="1">
            <a:schemeClr val="dk1"/>
          </a:lnRef>
          <a:fillRef idx="0">
            <a:schemeClr val="dk1"/>
          </a:fillRef>
          <a:effectRef idx="0">
            <a:schemeClr val="dk1"/>
          </a:effectRef>
          <a:fontRef idx="minor">
            <a:schemeClr val="tx1"/>
          </a:fontRef>
        </p:style>
      </p:cxnSp>
      <p:sp>
        <p:nvSpPr>
          <p:cNvPr id="13" name="TextBox 12"/>
          <p:cNvSpPr txBox="1"/>
          <p:nvPr/>
        </p:nvSpPr>
        <p:spPr>
          <a:xfrm>
            <a:off x="4529732" y="1292086"/>
            <a:ext cx="2590800" cy="754053"/>
          </a:xfrm>
          <a:prstGeom prst="rect">
            <a:avLst/>
          </a:prstGeom>
          <a:noFill/>
        </p:spPr>
        <p:txBody>
          <a:bodyPr wrap="square" rtlCol="0">
            <a:spAutoFit/>
          </a:bodyPr>
          <a:lstStyle/>
          <a:p>
            <a:r>
              <a:rPr lang="en-US" sz="2500" b="1" dirty="0">
                <a:effectLst>
                  <a:outerShdw blurRad="38100" dist="38100" dir="2700000" algn="tl">
                    <a:srgbClr val="000000">
                      <a:alpha val="43137"/>
                    </a:srgbClr>
                  </a:outerShdw>
                </a:effectLst>
              </a:rPr>
              <a:t>Performance</a:t>
            </a:r>
          </a:p>
          <a:p>
            <a:endParaRPr lang="en-US" dirty="0"/>
          </a:p>
        </p:txBody>
      </p:sp>
      <p:sp>
        <p:nvSpPr>
          <p:cNvPr id="14" name="TextBox 13"/>
          <p:cNvSpPr txBox="1"/>
          <p:nvPr/>
        </p:nvSpPr>
        <p:spPr>
          <a:xfrm>
            <a:off x="1801217" y="1802268"/>
            <a:ext cx="3276600" cy="1661993"/>
          </a:xfrm>
          <a:prstGeom prst="rect">
            <a:avLst/>
          </a:prstGeom>
          <a:noFill/>
        </p:spPr>
        <p:txBody>
          <a:bodyPr wrap="square" rtlCol="0">
            <a:spAutoFit/>
          </a:bodyPr>
          <a:lstStyle/>
          <a:p>
            <a:pPr lvl="0"/>
            <a:r>
              <a:rPr lang="en-US" sz="3400" dirty="0">
                <a:solidFill>
                  <a:schemeClr val="tx2"/>
                </a:solidFill>
              </a:rPr>
              <a:t>I’ll do what it takes to avoid a bad evaluation.</a:t>
            </a:r>
          </a:p>
        </p:txBody>
      </p:sp>
      <p:sp>
        <p:nvSpPr>
          <p:cNvPr id="15" name="TextBox 14"/>
          <p:cNvSpPr txBox="1"/>
          <p:nvPr/>
        </p:nvSpPr>
        <p:spPr>
          <a:xfrm>
            <a:off x="5825132" y="1833636"/>
            <a:ext cx="3276600" cy="1938992"/>
          </a:xfrm>
          <a:prstGeom prst="rect">
            <a:avLst/>
          </a:prstGeom>
          <a:noFill/>
        </p:spPr>
        <p:txBody>
          <a:bodyPr wrap="square" rtlCol="0">
            <a:spAutoFit/>
          </a:bodyPr>
          <a:lstStyle/>
          <a:p>
            <a:r>
              <a:rPr lang="en-US" sz="3400" dirty="0">
                <a:solidFill>
                  <a:schemeClr val="tx2"/>
                </a:solidFill>
              </a:rPr>
              <a:t>I’ll work for a good evaluation.</a:t>
            </a:r>
          </a:p>
          <a:p>
            <a:endParaRPr lang="en-US" dirty="0">
              <a:solidFill>
                <a:schemeClr val="tx2"/>
              </a:solidFill>
            </a:endParaRPr>
          </a:p>
        </p:txBody>
      </p:sp>
      <p:sp>
        <p:nvSpPr>
          <p:cNvPr id="16" name="TextBox 15"/>
          <p:cNvSpPr txBox="1"/>
          <p:nvPr/>
        </p:nvSpPr>
        <p:spPr>
          <a:xfrm>
            <a:off x="9038031" y="3439550"/>
            <a:ext cx="1727601" cy="754053"/>
          </a:xfrm>
          <a:prstGeom prst="rect">
            <a:avLst/>
          </a:prstGeom>
          <a:noFill/>
        </p:spPr>
        <p:txBody>
          <a:bodyPr wrap="square" rtlCol="0">
            <a:spAutoFit/>
          </a:bodyPr>
          <a:lstStyle/>
          <a:p>
            <a:r>
              <a:rPr lang="en-US" sz="2500" b="1" dirty="0">
                <a:effectLst>
                  <a:outerShdw blurRad="50800" dist="50800" dir="5400000" algn="ctr" rotWithShape="0">
                    <a:srgbClr val="000000">
                      <a:alpha val="59000"/>
                    </a:srgbClr>
                  </a:outerShdw>
                </a:effectLst>
              </a:rPr>
              <a:t>Approach</a:t>
            </a:r>
          </a:p>
          <a:p>
            <a:endParaRPr lang="en-US" dirty="0"/>
          </a:p>
        </p:txBody>
      </p:sp>
      <p:sp>
        <p:nvSpPr>
          <p:cNvPr id="17" name="TextBox 16"/>
          <p:cNvSpPr txBox="1"/>
          <p:nvPr/>
        </p:nvSpPr>
        <p:spPr>
          <a:xfrm>
            <a:off x="4936332" y="5860546"/>
            <a:ext cx="1600200" cy="754053"/>
          </a:xfrm>
          <a:prstGeom prst="rect">
            <a:avLst/>
          </a:prstGeom>
          <a:noFill/>
        </p:spPr>
        <p:txBody>
          <a:bodyPr wrap="square" rtlCol="0">
            <a:spAutoFit/>
          </a:bodyPr>
          <a:lstStyle/>
          <a:p>
            <a:r>
              <a:rPr lang="en-US" sz="2500" b="1" dirty="0">
                <a:effectLst>
                  <a:outerShdw blurRad="38100" dist="38100" dir="2700000" algn="tl">
                    <a:srgbClr val="000000">
                      <a:alpha val="70000"/>
                    </a:srgbClr>
                  </a:outerShdw>
                </a:effectLst>
              </a:rPr>
              <a:t>Mastery</a:t>
            </a:r>
          </a:p>
          <a:p>
            <a:endParaRPr lang="en-US" dirty="0"/>
          </a:p>
        </p:txBody>
      </p:sp>
      <p:sp>
        <p:nvSpPr>
          <p:cNvPr id="18" name="TextBox 17"/>
          <p:cNvSpPr txBox="1"/>
          <p:nvPr/>
        </p:nvSpPr>
        <p:spPr>
          <a:xfrm>
            <a:off x="762041" y="3898597"/>
            <a:ext cx="1828800" cy="477054"/>
          </a:xfrm>
          <a:prstGeom prst="rect">
            <a:avLst/>
          </a:prstGeom>
          <a:noFill/>
        </p:spPr>
        <p:txBody>
          <a:bodyPr wrap="square" rtlCol="0">
            <a:spAutoFit/>
          </a:bodyPr>
          <a:lstStyle/>
          <a:p>
            <a:r>
              <a:rPr lang="en-US" sz="2500" b="1" dirty="0">
                <a:effectLst>
                  <a:outerShdw blurRad="50800" dist="50800" dir="5400000" algn="ctr" rotWithShape="0">
                    <a:srgbClr val="000000">
                      <a:alpha val="70000"/>
                    </a:srgbClr>
                  </a:outerShdw>
                </a:effectLst>
              </a:rPr>
              <a:t>Avoidance</a:t>
            </a:r>
          </a:p>
        </p:txBody>
      </p:sp>
      <p:sp>
        <p:nvSpPr>
          <p:cNvPr id="19" name="TextBox 18"/>
          <p:cNvSpPr txBox="1"/>
          <p:nvPr/>
        </p:nvSpPr>
        <p:spPr>
          <a:xfrm>
            <a:off x="2335404" y="4193603"/>
            <a:ext cx="2616997" cy="2215991"/>
          </a:xfrm>
          <a:prstGeom prst="rect">
            <a:avLst/>
          </a:prstGeom>
          <a:noFill/>
        </p:spPr>
        <p:txBody>
          <a:bodyPr wrap="square" rtlCol="0">
            <a:spAutoFit/>
          </a:bodyPr>
          <a:lstStyle/>
          <a:p>
            <a:r>
              <a:rPr lang="en-US" sz="3400" dirty="0">
                <a:solidFill>
                  <a:schemeClr val="tx2"/>
                </a:solidFill>
              </a:rPr>
              <a:t>I don’t want to be bad at what I do.</a:t>
            </a:r>
          </a:p>
          <a:p>
            <a:endParaRPr lang="en-US" sz="3600" dirty="0"/>
          </a:p>
        </p:txBody>
      </p:sp>
      <p:sp>
        <p:nvSpPr>
          <p:cNvPr id="20" name="TextBox 19"/>
          <p:cNvSpPr txBox="1"/>
          <p:nvPr/>
        </p:nvSpPr>
        <p:spPr>
          <a:xfrm>
            <a:off x="5946277" y="3898597"/>
            <a:ext cx="3269459" cy="2062103"/>
          </a:xfrm>
          <a:prstGeom prst="rect">
            <a:avLst/>
          </a:prstGeom>
          <a:noFill/>
        </p:spPr>
        <p:txBody>
          <a:bodyPr wrap="square" rtlCol="0">
            <a:spAutoFit/>
          </a:bodyPr>
          <a:lstStyle/>
          <a:p>
            <a:pPr lvl="0"/>
            <a:r>
              <a:rPr lang="en-US" sz="3200" dirty="0">
                <a:solidFill>
                  <a:schemeClr val="tx2"/>
                </a:solidFill>
              </a:rPr>
              <a:t>I challenge myself to be the best educator I can be.</a:t>
            </a:r>
          </a:p>
        </p:txBody>
      </p:sp>
    </p:spTree>
    <p:extLst>
      <p:ext uri="{BB962C8B-B14F-4D97-AF65-F5344CB8AC3E}">
        <p14:creationId xmlns:p14="http://schemas.microsoft.com/office/powerpoint/2010/main" val="4200120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19"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7063"/>
          </a:xfrm>
        </p:spPr>
        <p:txBody>
          <a:bodyPr/>
          <a:lstStyle/>
          <a:p>
            <a:pPr algn="ctr"/>
            <a:r>
              <a:rPr lang="en-US" dirty="0"/>
              <a:t>Student Goal Orientations</a:t>
            </a:r>
          </a:p>
        </p:txBody>
      </p:sp>
      <p:sp>
        <p:nvSpPr>
          <p:cNvPr id="3" name="Content Placeholder 2"/>
          <p:cNvSpPr>
            <a:spLocks noGrp="1"/>
          </p:cNvSpPr>
          <p:nvPr>
            <p:ph idx="1"/>
          </p:nvPr>
        </p:nvSpPr>
        <p:spPr>
          <a:xfrm>
            <a:off x="336885" y="2160589"/>
            <a:ext cx="9788892" cy="3880773"/>
          </a:xfrm>
        </p:spPr>
        <p:txBody>
          <a:bodyPr>
            <a:normAutofit/>
          </a:bodyPr>
          <a:lstStyle/>
          <a:p>
            <a:pPr algn="ctr"/>
            <a:r>
              <a:rPr lang="en-US" sz="3600" dirty="0"/>
              <a:t>Do not focus on the scores!</a:t>
            </a:r>
          </a:p>
          <a:p>
            <a:pPr algn="ctr"/>
            <a:r>
              <a:rPr lang="en-US" sz="3600" dirty="0"/>
              <a:t>Focus on the learning opportunities!</a:t>
            </a:r>
          </a:p>
          <a:p>
            <a:pPr algn="ctr"/>
            <a:r>
              <a:rPr lang="en-US" sz="3600" dirty="0"/>
              <a:t>Mastery over performance goals</a:t>
            </a:r>
          </a:p>
          <a:p>
            <a:pPr algn="ctr"/>
            <a:r>
              <a:rPr lang="en-US" sz="3600" dirty="0"/>
              <a:t>Think like an emerging professional!</a:t>
            </a:r>
          </a:p>
          <a:p>
            <a:pPr lvl="1"/>
            <a:endParaRPr lang="en-US" sz="2200" dirty="0"/>
          </a:p>
        </p:txBody>
      </p:sp>
    </p:spTree>
    <p:extLst>
      <p:ext uri="{BB962C8B-B14F-4D97-AF65-F5344CB8AC3E}">
        <p14:creationId xmlns:p14="http://schemas.microsoft.com/office/powerpoint/2010/main" val="2958176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Purpose of the Pre-Student Teaching Experience</a:t>
            </a:r>
          </a:p>
        </p:txBody>
      </p:sp>
      <p:sp>
        <p:nvSpPr>
          <p:cNvPr id="3" name="Content Placeholder 2"/>
          <p:cNvSpPr>
            <a:spLocks noGrp="1"/>
          </p:cNvSpPr>
          <p:nvPr>
            <p:ph idx="1"/>
          </p:nvPr>
        </p:nvSpPr>
        <p:spPr>
          <a:xfrm>
            <a:off x="336885" y="1930401"/>
            <a:ext cx="9788892" cy="4470400"/>
          </a:xfrm>
        </p:spPr>
        <p:txBody>
          <a:bodyPr>
            <a:normAutofit fontScale="92500"/>
          </a:bodyPr>
          <a:lstStyle/>
          <a:p>
            <a:pPr>
              <a:buFont typeface="Arial" charset="0"/>
              <a:buChar char="•"/>
            </a:pPr>
            <a:r>
              <a:rPr lang="en-US" sz="2800" dirty="0"/>
              <a:t>Students in this pre-student teaching field experience are placed in their respective certification areas.</a:t>
            </a:r>
          </a:p>
          <a:p>
            <a:pPr>
              <a:buFont typeface="Arial" charset="0"/>
              <a:buChar char="•"/>
            </a:pPr>
            <a:r>
              <a:rPr lang="en-US" sz="2800" dirty="0"/>
              <a:t>This is the student’s second field experience.</a:t>
            </a:r>
          </a:p>
          <a:p>
            <a:pPr>
              <a:buFont typeface="Arial" charset="0"/>
              <a:buChar char="•"/>
            </a:pPr>
            <a:r>
              <a:rPr lang="en-US" sz="2800" dirty="0"/>
              <a:t>Students in this field experience are enrolled in and have taken curriculum and instruction courses including courses on inclusion practices and working with English language learners.</a:t>
            </a:r>
          </a:p>
          <a:p>
            <a:pPr>
              <a:buFont typeface="Arial" charset="0"/>
              <a:buChar char="•"/>
            </a:pPr>
            <a:r>
              <a:rPr lang="en-US" sz="2800" dirty="0"/>
              <a:t>The </a:t>
            </a:r>
            <a:r>
              <a:rPr lang="en-US" sz="2800" b="1" u="sng" dirty="0"/>
              <a:t>goal</a:t>
            </a:r>
            <a:r>
              <a:rPr lang="en-US" sz="2800" dirty="0"/>
              <a:t> is to give Messiah pre-student teachers a variety of teaching-related experiences and to provide a service to the classroom teachers and students with whom they work.</a:t>
            </a:r>
          </a:p>
          <a:p>
            <a:endParaRPr lang="en-US" sz="2400" dirty="0"/>
          </a:p>
        </p:txBody>
      </p:sp>
    </p:spTree>
    <p:extLst>
      <p:ext uri="{BB962C8B-B14F-4D97-AF65-F5344CB8AC3E}">
        <p14:creationId xmlns:p14="http://schemas.microsoft.com/office/powerpoint/2010/main" val="3767696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09767"/>
          </a:xfrm>
        </p:spPr>
        <p:txBody>
          <a:bodyPr/>
          <a:lstStyle/>
          <a:p>
            <a:pPr algn="ctr"/>
            <a:r>
              <a:rPr lang="en-US" dirty="0"/>
              <a:t>Guidelines for School Visits</a:t>
            </a:r>
          </a:p>
        </p:txBody>
      </p:sp>
      <p:sp>
        <p:nvSpPr>
          <p:cNvPr id="3" name="Content Placeholder 2"/>
          <p:cNvSpPr>
            <a:spLocks noGrp="1"/>
          </p:cNvSpPr>
          <p:nvPr>
            <p:ph idx="1"/>
          </p:nvPr>
        </p:nvSpPr>
        <p:spPr>
          <a:xfrm>
            <a:off x="576914" y="1507490"/>
            <a:ext cx="9710085" cy="4740909"/>
          </a:xfrm>
        </p:spPr>
        <p:txBody>
          <a:bodyPr>
            <a:normAutofit fontScale="77500" lnSpcReduction="20000"/>
          </a:bodyPr>
          <a:lstStyle/>
          <a:p>
            <a:pPr>
              <a:buClr>
                <a:schemeClr val="accent1">
                  <a:lumMod val="75000"/>
                </a:schemeClr>
              </a:buClr>
              <a:defRPr/>
            </a:pPr>
            <a:r>
              <a:rPr lang="en-US" sz="2800" dirty="0"/>
              <a:t>Students need to be in school </a:t>
            </a:r>
            <a:r>
              <a:rPr lang="en-US" sz="2800" u="sng" dirty="0"/>
              <a:t>every</a:t>
            </a:r>
            <a:r>
              <a:rPr lang="en-US" sz="2800" dirty="0"/>
              <a:t> </a:t>
            </a:r>
            <a:r>
              <a:rPr lang="en-US" sz="2800" b="1" dirty="0"/>
              <a:t>Tuesday/Thursday </a:t>
            </a:r>
            <a:r>
              <a:rPr lang="en-US" sz="2800" dirty="0"/>
              <a:t>when Messiah University and the school are in session, including for teacher in-service days, ACT 80 days, and parent/teacher conferences.</a:t>
            </a:r>
          </a:p>
          <a:p>
            <a:pPr lvl="1">
              <a:buClr>
                <a:schemeClr val="accent1">
                  <a:lumMod val="75000"/>
                </a:schemeClr>
              </a:buClr>
              <a:defRPr/>
            </a:pPr>
            <a:r>
              <a:rPr lang="en-US" sz="2600" dirty="0"/>
              <a:t>Refer to the TEP calendar for required days</a:t>
            </a:r>
          </a:p>
          <a:p>
            <a:pPr>
              <a:buClr>
                <a:schemeClr val="accent1">
                  <a:lumMod val="75000"/>
                </a:schemeClr>
              </a:buClr>
              <a:defRPr/>
            </a:pPr>
            <a:r>
              <a:rPr lang="en-US" sz="2800" dirty="0"/>
              <a:t>Students must carry printed copies of </a:t>
            </a:r>
            <a:r>
              <a:rPr lang="en-US" sz="2800" b="1" dirty="0"/>
              <a:t>TB result </a:t>
            </a:r>
            <a:r>
              <a:rPr lang="en-US" sz="2800" dirty="0"/>
              <a:t>and </a:t>
            </a:r>
            <a:r>
              <a:rPr lang="en-US" sz="2800" b="1" dirty="0"/>
              <a:t>3 Clearances</a:t>
            </a:r>
            <a:r>
              <a:rPr lang="en-US" sz="2800" dirty="0"/>
              <a:t>:</a:t>
            </a:r>
          </a:p>
          <a:p>
            <a:pPr lvl="1">
              <a:buClr>
                <a:schemeClr val="accent1">
                  <a:lumMod val="75000"/>
                </a:schemeClr>
              </a:buClr>
              <a:defRPr/>
            </a:pPr>
            <a:r>
              <a:rPr lang="en-US" sz="2600" dirty="0"/>
              <a:t>Criminal Background Check</a:t>
            </a:r>
          </a:p>
          <a:p>
            <a:pPr lvl="1">
              <a:buClr>
                <a:schemeClr val="accent1">
                  <a:lumMod val="75000"/>
                </a:schemeClr>
              </a:buClr>
              <a:defRPr/>
            </a:pPr>
            <a:r>
              <a:rPr lang="en-US" sz="2600" dirty="0"/>
              <a:t>PA Child Abuse History Clearance</a:t>
            </a:r>
          </a:p>
          <a:p>
            <a:pPr lvl="1">
              <a:buClr>
                <a:schemeClr val="accent1">
                  <a:lumMod val="75000"/>
                </a:schemeClr>
              </a:buClr>
              <a:defRPr/>
            </a:pPr>
            <a:r>
              <a:rPr lang="en-US" sz="2600" dirty="0"/>
              <a:t>FBI Background Check</a:t>
            </a:r>
          </a:p>
          <a:p>
            <a:pPr>
              <a:buClr>
                <a:schemeClr val="accent1">
                  <a:lumMod val="75000"/>
                </a:schemeClr>
              </a:buClr>
              <a:defRPr/>
            </a:pPr>
            <a:r>
              <a:rPr lang="en-US" sz="2800" dirty="0"/>
              <a:t>TEP 310/316: </a:t>
            </a:r>
            <a:r>
              <a:rPr lang="en-US" sz="2800" u="sng" dirty="0"/>
              <a:t>Arrive</a:t>
            </a:r>
            <a:r>
              <a:rPr lang="en-US" sz="2800" dirty="0"/>
              <a:t> at school before school begins and </a:t>
            </a:r>
            <a:r>
              <a:rPr lang="en-US" sz="2800" u="sng" dirty="0"/>
              <a:t>leave</a:t>
            </a:r>
            <a:r>
              <a:rPr lang="en-US" sz="2800" dirty="0"/>
              <a:t> as late as possible to be on campus for class</a:t>
            </a:r>
          </a:p>
          <a:p>
            <a:pPr>
              <a:buClr>
                <a:schemeClr val="accent1">
                  <a:lumMod val="75000"/>
                </a:schemeClr>
              </a:buClr>
              <a:defRPr/>
            </a:pPr>
            <a:r>
              <a:rPr lang="en-US" sz="2800" dirty="0"/>
              <a:t>TEP 312/314/318: </a:t>
            </a:r>
            <a:r>
              <a:rPr lang="en-US" sz="2800" u="sng" dirty="0"/>
              <a:t>Arrive</a:t>
            </a:r>
            <a:r>
              <a:rPr lang="en-US" sz="2800" dirty="0"/>
              <a:t> at school before school begins and </a:t>
            </a:r>
            <a:r>
              <a:rPr lang="en-US" sz="2800" u="sng" dirty="0"/>
              <a:t>leave</a:t>
            </a:r>
            <a:r>
              <a:rPr lang="en-US" sz="2800" dirty="0"/>
              <a:t> at the end of the school day</a:t>
            </a:r>
          </a:p>
          <a:p>
            <a:pPr>
              <a:buClr>
                <a:schemeClr val="accent1">
                  <a:lumMod val="75000"/>
                </a:schemeClr>
              </a:buClr>
              <a:defRPr/>
            </a:pPr>
            <a:r>
              <a:rPr lang="en-US" sz="2800" dirty="0"/>
              <a:t>Be </a:t>
            </a:r>
            <a:r>
              <a:rPr lang="en-US" sz="2800" u="sng" dirty="0"/>
              <a:t>actively engaged </a:t>
            </a:r>
            <a:r>
              <a:rPr lang="en-US" sz="2800" dirty="0"/>
              <a:t>in classroom activities</a:t>
            </a:r>
          </a:p>
          <a:p>
            <a:endParaRPr lang="en-US" sz="2400" dirty="0"/>
          </a:p>
        </p:txBody>
      </p:sp>
    </p:spTree>
    <p:extLst>
      <p:ext uri="{BB962C8B-B14F-4D97-AF65-F5344CB8AC3E}">
        <p14:creationId xmlns:p14="http://schemas.microsoft.com/office/powerpoint/2010/main" val="681727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110018"/>
          </a:xfrm>
        </p:spPr>
        <p:txBody>
          <a:bodyPr>
            <a:normAutofit fontScale="90000"/>
          </a:bodyPr>
          <a:lstStyle/>
          <a:p>
            <a:pPr algn="ctr"/>
            <a:r>
              <a:rPr lang="en-US" dirty="0"/>
              <a:t>Guidelines for School Visits</a:t>
            </a:r>
            <a:br>
              <a:rPr lang="en-US" dirty="0"/>
            </a:br>
            <a:r>
              <a:rPr lang="en-US" dirty="0"/>
              <a:t>(Cont.)</a:t>
            </a:r>
          </a:p>
        </p:txBody>
      </p:sp>
      <p:sp>
        <p:nvSpPr>
          <p:cNvPr id="3" name="Content Placeholder 2"/>
          <p:cNvSpPr>
            <a:spLocks noGrp="1"/>
          </p:cNvSpPr>
          <p:nvPr>
            <p:ph idx="1"/>
          </p:nvPr>
        </p:nvSpPr>
        <p:spPr>
          <a:xfrm>
            <a:off x="336885" y="1930401"/>
            <a:ext cx="9216548" cy="4470400"/>
          </a:xfrm>
        </p:spPr>
        <p:txBody>
          <a:bodyPr>
            <a:normAutofit/>
          </a:bodyPr>
          <a:lstStyle/>
          <a:p>
            <a:pPr>
              <a:buClr>
                <a:schemeClr val="accent1">
                  <a:lumMod val="75000"/>
                </a:schemeClr>
              </a:buClr>
              <a:defRPr/>
            </a:pPr>
            <a:r>
              <a:rPr lang="en-US" sz="2800" dirty="0"/>
              <a:t>Students may participate in other school activities; however, they do </a:t>
            </a:r>
            <a:r>
              <a:rPr lang="en-US" sz="2800" b="1" dirty="0"/>
              <a:t>not</a:t>
            </a:r>
            <a:r>
              <a:rPr lang="en-US" sz="2800" dirty="0"/>
              <a:t> count toward field hours, and you are </a:t>
            </a:r>
            <a:r>
              <a:rPr lang="en-US" sz="2800" b="1" dirty="0"/>
              <a:t>not</a:t>
            </a:r>
            <a:r>
              <a:rPr lang="en-US" sz="2800" dirty="0"/>
              <a:t> allowed to miss college classes to do so</a:t>
            </a:r>
          </a:p>
          <a:p>
            <a:pPr>
              <a:buClr>
                <a:schemeClr val="accent1">
                  <a:lumMod val="75000"/>
                </a:schemeClr>
              </a:buClr>
              <a:defRPr/>
            </a:pPr>
            <a:r>
              <a:rPr lang="en-US" sz="2800" dirty="0"/>
              <a:t>Plan for and teach a minimum of </a:t>
            </a:r>
            <a:r>
              <a:rPr lang="en-US" sz="2800" b="1" dirty="0"/>
              <a:t>three</a:t>
            </a:r>
            <a:r>
              <a:rPr lang="en-US" sz="2800" dirty="0"/>
              <a:t> lessons for formal observations and </a:t>
            </a:r>
            <a:r>
              <a:rPr lang="en-US" sz="2800" b="1" dirty="0"/>
              <a:t>two</a:t>
            </a:r>
            <a:r>
              <a:rPr lang="en-US" sz="2800" dirty="0"/>
              <a:t> lessons for video assignments</a:t>
            </a:r>
          </a:p>
          <a:p>
            <a:pPr>
              <a:buClr>
                <a:schemeClr val="accent1">
                  <a:lumMod val="75000"/>
                </a:schemeClr>
              </a:buClr>
              <a:defRPr/>
            </a:pPr>
            <a:r>
              <a:rPr lang="en-US" sz="2800" dirty="0"/>
              <a:t>Maintain </a:t>
            </a:r>
            <a:r>
              <a:rPr lang="en-US" sz="2800" u="sng" dirty="0"/>
              <a:t>attendance log </a:t>
            </a:r>
            <a:r>
              <a:rPr lang="en-US" sz="2800" dirty="0"/>
              <a:t>and submit hours via </a:t>
            </a:r>
            <a:r>
              <a:rPr lang="en-US" sz="2800" dirty="0" err="1"/>
              <a:t>Qualtrics</a:t>
            </a:r>
            <a:r>
              <a:rPr lang="en-US" sz="2800" dirty="0"/>
              <a:t> survey</a:t>
            </a:r>
          </a:p>
          <a:p>
            <a:pPr>
              <a:buClr>
                <a:schemeClr val="accent1">
                  <a:lumMod val="75000"/>
                </a:schemeClr>
              </a:buClr>
              <a:defRPr/>
            </a:pPr>
            <a:r>
              <a:rPr lang="en-US" sz="2800" dirty="0"/>
              <a:t>Report Absences</a:t>
            </a:r>
          </a:p>
          <a:p>
            <a:endParaRPr lang="en-US" sz="2400" dirty="0"/>
          </a:p>
        </p:txBody>
      </p:sp>
    </p:spTree>
    <p:extLst>
      <p:ext uri="{BB962C8B-B14F-4D97-AF65-F5344CB8AC3E}">
        <p14:creationId xmlns:p14="http://schemas.microsoft.com/office/powerpoint/2010/main" val="4076140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18949"/>
          </a:xfrm>
        </p:spPr>
        <p:txBody>
          <a:bodyPr>
            <a:normAutofit/>
          </a:bodyPr>
          <a:lstStyle/>
          <a:p>
            <a:pPr algn="ctr"/>
            <a:r>
              <a:rPr lang="en-US" dirty="0"/>
              <a:t>Reporting Absences</a:t>
            </a:r>
          </a:p>
        </p:txBody>
      </p:sp>
      <p:sp>
        <p:nvSpPr>
          <p:cNvPr id="3" name="Content Placeholder 2"/>
          <p:cNvSpPr>
            <a:spLocks noGrp="1"/>
          </p:cNvSpPr>
          <p:nvPr>
            <p:ph idx="1"/>
          </p:nvPr>
        </p:nvSpPr>
        <p:spPr>
          <a:xfrm>
            <a:off x="336885" y="1528549"/>
            <a:ext cx="9216548" cy="4872252"/>
          </a:xfrm>
        </p:spPr>
        <p:txBody>
          <a:bodyPr>
            <a:normAutofit fontScale="85000" lnSpcReduction="10000"/>
          </a:bodyPr>
          <a:lstStyle/>
          <a:p>
            <a:pPr>
              <a:defRPr/>
            </a:pPr>
            <a:r>
              <a:rPr lang="en-US" altLang="en-US" sz="2800" dirty="0">
                <a:solidFill>
                  <a:schemeClr val="tx1"/>
                </a:solidFill>
              </a:rPr>
              <a:t>All absences must be reported by the student when they occur (not at the end of the semester)</a:t>
            </a:r>
          </a:p>
          <a:p>
            <a:pPr>
              <a:defRPr/>
            </a:pPr>
            <a:r>
              <a:rPr lang="en-US" sz="2800" dirty="0"/>
              <a:t>Please report your absence to TEP by following these steps:</a:t>
            </a:r>
          </a:p>
          <a:p>
            <a:pPr marL="0" indent="0">
              <a:buFont typeface="Rage Italic" panose="03070502040507070304" pitchFamily="66" charset="0"/>
              <a:buNone/>
              <a:defRPr/>
            </a:pPr>
            <a:r>
              <a:rPr lang="en-US" sz="2800" dirty="0"/>
              <a:t>	1.  Go to Falcon Link</a:t>
            </a:r>
          </a:p>
          <a:p>
            <a:pPr marL="0" indent="0">
              <a:buFont typeface="Rage Italic" panose="03070502040507070304" pitchFamily="66" charset="0"/>
              <a:buNone/>
              <a:defRPr/>
            </a:pPr>
            <a:r>
              <a:rPr lang="en-US" sz="2800" dirty="0"/>
              <a:t>	2.  Search for </a:t>
            </a:r>
            <a:r>
              <a:rPr lang="en-US" sz="2800" i="1" dirty="0"/>
              <a:t>Teacher Education Program - Student</a:t>
            </a:r>
          </a:p>
          <a:p>
            <a:pPr marL="0" indent="0">
              <a:buFont typeface="Rage Italic" panose="03070502040507070304" pitchFamily="66" charset="0"/>
              <a:buNone/>
              <a:defRPr/>
            </a:pPr>
            <a:r>
              <a:rPr lang="en-US" sz="2800" dirty="0"/>
              <a:t>	3.  Click on tab</a:t>
            </a:r>
          </a:p>
          <a:p>
            <a:pPr marL="0" indent="0">
              <a:buFont typeface="Rage Italic" panose="03070502040507070304" pitchFamily="66" charset="0"/>
              <a:buNone/>
              <a:defRPr/>
            </a:pPr>
            <a:r>
              <a:rPr lang="en-US" sz="2800" dirty="0"/>
              <a:t>	4.  Select </a:t>
            </a:r>
            <a:r>
              <a:rPr lang="en-US" sz="2800" i="1" dirty="0"/>
              <a:t>Field Experience Absence Form</a:t>
            </a:r>
            <a:endParaRPr lang="en-US" sz="2800" dirty="0"/>
          </a:p>
          <a:p>
            <a:pPr marL="0" indent="0">
              <a:buFont typeface="Rage Italic" panose="03070502040507070304" pitchFamily="66" charset="0"/>
              <a:buNone/>
              <a:defRPr/>
            </a:pPr>
            <a:r>
              <a:rPr lang="en-US" altLang="en-US" sz="2800" i="1" dirty="0">
                <a:solidFill>
                  <a:schemeClr val="tx1"/>
                </a:solidFill>
              </a:rPr>
              <a:t>		</a:t>
            </a:r>
            <a:r>
              <a:rPr lang="en-US" altLang="en-US" i="1" dirty="0">
                <a:solidFill>
                  <a:schemeClr val="tx1"/>
                </a:solidFill>
              </a:rPr>
              <a:t>*university supervisors and mentor teachers will receive notification</a:t>
            </a:r>
          </a:p>
          <a:p>
            <a:pPr>
              <a:defRPr/>
            </a:pPr>
            <a:r>
              <a:rPr lang="en-US" altLang="en-US" sz="2800" dirty="0">
                <a:solidFill>
                  <a:srgbClr val="C00000"/>
                </a:solidFill>
              </a:rPr>
              <a:t>Failure to report absences is a breach of the Academic Integrity Policy</a:t>
            </a:r>
          </a:p>
          <a:p>
            <a:pPr>
              <a:defRPr/>
            </a:pPr>
            <a:r>
              <a:rPr lang="en-US" altLang="en-US" sz="2800" dirty="0">
                <a:solidFill>
                  <a:schemeClr val="tx1"/>
                </a:solidFill>
              </a:rPr>
              <a:t>Check calendar for Make-up day</a:t>
            </a:r>
          </a:p>
          <a:p>
            <a:endParaRPr lang="en-US" sz="2400" dirty="0"/>
          </a:p>
        </p:txBody>
      </p:sp>
    </p:spTree>
    <p:extLst>
      <p:ext uri="{BB962C8B-B14F-4D97-AF65-F5344CB8AC3E}">
        <p14:creationId xmlns:p14="http://schemas.microsoft.com/office/powerpoint/2010/main" val="1143162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9183"/>
            <a:ext cx="8596668" cy="832514"/>
          </a:xfrm>
        </p:spPr>
        <p:txBody>
          <a:bodyPr>
            <a:normAutofit/>
          </a:bodyPr>
          <a:lstStyle/>
          <a:p>
            <a:pPr algn="ctr"/>
            <a:r>
              <a:rPr lang="en-US" dirty="0"/>
              <a:t>Student Assignments</a:t>
            </a:r>
          </a:p>
        </p:txBody>
      </p:sp>
      <p:sp>
        <p:nvSpPr>
          <p:cNvPr id="3" name="Content Placeholder 2"/>
          <p:cNvSpPr>
            <a:spLocks noGrp="1"/>
          </p:cNvSpPr>
          <p:nvPr>
            <p:ph idx="1"/>
          </p:nvPr>
        </p:nvSpPr>
        <p:spPr>
          <a:xfrm>
            <a:off x="336885" y="941696"/>
            <a:ext cx="9450210" cy="5549539"/>
          </a:xfrm>
        </p:spPr>
        <p:txBody>
          <a:bodyPr>
            <a:normAutofit fontScale="25000" lnSpcReduction="20000"/>
          </a:bodyPr>
          <a:lstStyle/>
          <a:p>
            <a:pPr>
              <a:defRPr/>
            </a:pPr>
            <a:r>
              <a:rPr lang="en-US" sz="11200" b="1" dirty="0">
                <a:solidFill>
                  <a:schemeClr val="accent2"/>
                </a:solidFill>
              </a:rPr>
              <a:t>Mandated Reporter Training</a:t>
            </a:r>
          </a:p>
          <a:p>
            <a:pPr lvl="1">
              <a:buFont typeface="Arial" panose="020B0604020202020204" pitchFamily="34" charset="0"/>
              <a:buChar char="•"/>
              <a:defRPr/>
            </a:pPr>
            <a:r>
              <a:rPr lang="en-US" sz="8800" dirty="0"/>
              <a:t>Complete and submit completion certificate in Canvas</a:t>
            </a:r>
            <a:endParaRPr lang="en-US" sz="8800" b="1" dirty="0">
              <a:solidFill>
                <a:schemeClr val="accent1">
                  <a:lumMod val="75000"/>
                </a:schemeClr>
              </a:solidFill>
            </a:endParaRPr>
          </a:p>
          <a:p>
            <a:pPr>
              <a:defRPr/>
            </a:pPr>
            <a:r>
              <a:rPr lang="en-US" sz="11200" b="1" dirty="0">
                <a:solidFill>
                  <a:schemeClr val="accent2"/>
                </a:solidFill>
              </a:rPr>
              <a:t>ICI Self Assessment Inventory</a:t>
            </a:r>
          </a:p>
          <a:p>
            <a:pPr lvl="1">
              <a:buFont typeface="Arial" pitchFamily="34" charset="0"/>
              <a:buChar char="•"/>
              <a:defRPr/>
            </a:pPr>
            <a:r>
              <a:rPr lang="en-US" sz="8800" dirty="0"/>
              <a:t>Complete ICI–PRE Rating at beginning of semester, submit in Canvas</a:t>
            </a:r>
          </a:p>
          <a:p>
            <a:pPr lvl="1">
              <a:buFont typeface="Arial" pitchFamily="34" charset="0"/>
              <a:buChar char="•"/>
              <a:defRPr/>
            </a:pPr>
            <a:r>
              <a:rPr lang="en-US" sz="8800" dirty="0"/>
              <a:t>At end of semester, complete the ICI–POST Rating, submit in Canvas</a:t>
            </a:r>
            <a:endParaRPr lang="en-US" sz="8800" b="1" dirty="0"/>
          </a:p>
          <a:p>
            <a:pPr>
              <a:defRPr/>
            </a:pPr>
            <a:r>
              <a:rPr lang="en-US" sz="11200" b="1" dirty="0">
                <a:solidFill>
                  <a:schemeClr val="accent2"/>
                </a:solidFill>
              </a:rPr>
              <a:t>In-School Schedule Report</a:t>
            </a:r>
          </a:p>
          <a:p>
            <a:pPr lvl="1">
              <a:buFont typeface="Arial" pitchFamily="34" charset="0"/>
              <a:buChar char="•"/>
              <a:defRPr/>
            </a:pPr>
            <a:r>
              <a:rPr lang="en-US" sz="8800" dirty="0"/>
              <a:t>Complete after 2</a:t>
            </a:r>
            <a:r>
              <a:rPr lang="en-US" sz="8800" baseline="30000" dirty="0"/>
              <a:t>nd</a:t>
            </a:r>
            <a:r>
              <a:rPr lang="en-US" sz="8800" dirty="0"/>
              <a:t> week in school and submit in Canvas</a:t>
            </a:r>
            <a:endParaRPr lang="en-US" sz="8800" b="1" dirty="0">
              <a:solidFill>
                <a:schemeClr val="accent1">
                  <a:lumMod val="75000"/>
                </a:schemeClr>
              </a:solidFill>
            </a:endParaRPr>
          </a:p>
          <a:p>
            <a:pPr>
              <a:defRPr/>
            </a:pPr>
            <a:r>
              <a:rPr lang="en-US" sz="11200" b="1" dirty="0">
                <a:solidFill>
                  <a:schemeClr val="accent2"/>
                </a:solidFill>
              </a:rPr>
              <a:t>Teacher Education Website Quiz</a:t>
            </a:r>
          </a:p>
          <a:p>
            <a:pPr lvl="1">
              <a:buFont typeface="Arial" panose="020B0604020202020204" pitchFamily="34" charset="0"/>
              <a:buChar char="•"/>
              <a:defRPr/>
            </a:pPr>
            <a:r>
              <a:rPr lang="en-US" sz="8800" dirty="0"/>
              <a:t>Complete the quiz on important information found on the TEP Website: messiah.edu/teacher</a:t>
            </a:r>
            <a:endParaRPr lang="en-US" sz="8800" b="1" dirty="0">
              <a:solidFill>
                <a:schemeClr val="accent2"/>
              </a:solidFill>
            </a:endParaRPr>
          </a:p>
          <a:p>
            <a:pPr>
              <a:defRPr/>
            </a:pPr>
            <a:r>
              <a:rPr lang="en-US" sz="11200" b="1" dirty="0">
                <a:solidFill>
                  <a:schemeClr val="accent2"/>
                </a:solidFill>
              </a:rPr>
              <a:t>Weekly Goals and Reflection Assignment</a:t>
            </a:r>
          </a:p>
          <a:p>
            <a:pPr lvl="1">
              <a:buFont typeface="Arial" pitchFamily="34" charset="0"/>
              <a:buChar char="•"/>
              <a:defRPr/>
            </a:pPr>
            <a:r>
              <a:rPr lang="en-US" sz="8800" dirty="0"/>
              <a:t>Submit a thoughtful reflection and plan for professional growth in Canvas on Friday of each week</a:t>
            </a:r>
          </a:p>
          <a:p>
            <a:endParaRPr lang="en-US" sz="2400" dirty="0"/>
          </a:p>
        </p:txBody>
      </p:sp>
    </p:spTree>
    <p:extLst>
      <p:ext uri="{BB962C8B-B14F-4D97-AF65-F5344CB8AC3E}">
        <p14:creationId xmlns:p14="http://schemas.microsoft.com/office/powerpoint/2010/main" val="3323391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10673</TotalTime>
  <Words>2376</Words>
  <Application>Microsoft Office PowerPoint</Application>
  <PresentationFormat>Widescreen</PresentationFormat>
  <Paragraphs>238</Paragraphs>
  <Slides>25</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Rage Italic</vt:lpstr>
      <vt:lpstr>Times New Roman</vt:lpstr>
      <vt:lpstr>Trebuchet MS</vt:lpstr>
      <vt:lpstr>Wingdings 3</vt:lpstr>
      <vt:lpstr>Facet</vt:lpstr>
      <vt:lpstr>PowerPoint Presentation</vt:lpstr>
      <vt:lpstr>Teacher Education Program  Mission Statement</vt:lpstr>
      <vt:lpstr>Student Goal Orientations</vt:lpstr>
      <vt:lpstr>Student Goal Orientations</vt:lpstr>
      <vt:lpstr>Purpose of the Pre-Student Teaching Experience</vt:lpstr>
      <vt:lpstr>Guidelines for School Visits</vt:lpstr>
      <vt:lpstr>Guidelines for School Visits (Cont.)</vt:lpstr>
      <vt:lpstr>Reporting Absences</vt:lpstr>
      <vt:lpstr>Student Assignments</vt:lpstr>
      <vt:lpstr>Student Assignments (Cont.)</vt:lpstr>
      <vt:lpstr>Guidelines for Video Student Self- Monitoring Assignment</vt:lpstr>
      <vt:lpstr>Student Planning Expectations</vt:lpstr>
      <vt:lpstr>Supervision Requirements: Mentor Teacher</vt:lpstr>
      <vt:lpstr>Supervision Requirements: University Supervisor</vt:lpstr>
      <vt:lpstr>Guidelines for Live and Video Performance Observations</vt:lpstr>
      <vt:lpstr>Final Evaluation</vt:lpstr>
      <vt:lpstr> Dos             Don’ts</vt:lpstr>
      <vt:lpstr>What if…</vt:lpstr>
      <vt:lpstr>Canvas</vt:lpstr>
      <vt:lpstr>Receive Text messages through Canvas</vt:lpstr>
      <vt:lpstr>Weekly Goals and Reflection Assignment</vt:lpstr>
      <vt:lpstr>PowerPoint Presentation</vt:lpstr>
      <vt:lpstr>Important Points</vt:lpstr>
      <vt:lpstr>Paperwork and Supervisor Connection</vt:lpstr>
      <vt:lpstr>Who to Contact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Fisler, Jennifer</dc:creator>
  <cp:lastModifiedBy>McGill, Julie</cp:lastModifiedBy>
  <cp:revision>59</cp:revision>
  <dcterms:created xsi:type="dcterms:W3CDTF">2020-07-14T14:54:18Z</dcterms:created>
  <dcterms:modified xsi:type="dcterms:W3CDTF">2023-07-13T18:11:18Z</dcterms:modified>
</cp:coreProperties>
</file>