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9" r:id="rId1"/>
  </p:sldMasterIdLst>
  <p:notesMasterIdLst>
    <p:notesMasterId r:id="rId26"/>
  </p:notesMasterIdLst>
  <p:sldIdLst>
    <p:sldId id="256" r:id="rId2"/>
    <p:sldId id="259" r:id="rId3"/>
    <p:sldId id="261" r:id="rId4"/>
    <p:sldId id="257" r:id="rId5"/>
    <p:sldId id="265" r:id="rId6"/>
    <p:sldId id="266" r:id="rId7"/>
    <p:sldId id="267" r:id="rId8"/>
    <p:sldId id="260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96" r:id="rId21"/>
    <p:sldId id="280" r:id="rId22"/>
    <p:sldId id="281" r:id="rId23"/>
    <p:sldId id="264" r:id="rId24"/>
    <p:sldId id="28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901" autoAdjust="0"/>
  </p:normalViewPr>
  <p:slideViewPr>
    <p:cSldViewPr snapToGrid="0">
      <p:cViewPr varScale="1">
        <p:scale>
          <a:sx n="56" d="100"/>
          <a:sy n="56" d="100"/>
        </p:scale>
        <p:origin x="10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672EC-4E50-4D6A-B350-80C66333440D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6841C-3149-4D5B-9690-80F8B3779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8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Jenn 1-5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589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88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642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75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7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16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56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84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61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2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21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52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62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841C-3149-4D5B-9690-80F8B3779D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43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6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051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1143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4295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591235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4383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624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6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2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4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61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9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9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2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7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01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8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home.messiah.edu/~keshbach/vidoverview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messiah.edu/~keshbach/LessonPlanTemplateExplanations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siah.edu/teache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jmcgill@messiah.edu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messiah.edu/~keshbach/stobservation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ome.messiah.edu/~keshbach/stfinal.docx" TargetMode="External"/><Relationship Id="rId4" Type="http://schemas.openxmlformats.org/officeDocument/2006/relationships/hyperlink" Target="http://home.messiah.edu/~keshbach/stmidterm.doc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messiah.edu/~keshbach/stobservation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ome.messiah.edu/~keshbach/stfinal.docx" TargetMode="External"/><Relationship Id="rId4" Type="http://schemas.openxmlformats.org/officeDocument/2006/relationships/hyperlink" Target="http://home.messiah.edu/~keshbach/stmidterm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175" y="1181914"/>
            <a:ext cx="5986913" cy="336454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031" y="4985442"/>
            <a:ext cx="7315200" cy="9144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3600" b="1" dirty="0">
                <a:solidFill>
                  <a:schemeClr val="bg2">
                    <a:lumMod val="90000"/>
                  </a:schemeClr>
                </a:solidFill>
              </a:rPr>
              <a:t>Summary of Orientation for </a:t>
            </a:r>
          </a:p>
          <a:p>
            <a:pPr algn="ctr"/>
            <a:r>
              <a:rPr lang="en-US" sz="3600" b="1" dirty="0">
                <a:solidFill>
                  <a:schemeClr val="bg2">
                    <a:lumMod val="90000"/>
                  </a:schemeClr>
                </a:solidFill>
              </a:rPr>
              <a:t>Student Teaching</a:t>
            </a:r>
          </a:p>
          <a:p>
            <a:pPr algn="ctr"/>
            <a:endParaRPr lang="en-US" sz="3600" b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599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5427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Guidelines for Student Self-Monitoring Video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6" y="1883391"/>
            <a:ext cx="9621698" cy="455835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Students will video-record their teaching twice during the semester.</a:t>
            </a:r>
          </a:p>
          <a:p>
            <a:r>
              <a:rPr lang="en-US" sz="2400" dirty="0">
                <a:hlinkClick r:id="rId2"/>
              </a:rPr>
              <a:t>Video assignment </a:t>
            </a:r>
            <a:r>
              <a:rPr lang="en-US" sz="2400" dirty="0"/>
              <a:t>downloading directions and due dates in Canvas</a:t>
            </a:r>
          </a:p>
          <a:p>
            <a:r>
              <a:rPr lang="en-US" sz="2400" dirty="0"/>
              <a:t>Instruction may be of large or small group instruction. </a:t>
            </a:r>
          </a:p>
          <a:p>
            <a:r>
              <a:rPr lang="en-US" sz="2400" dirty="0"/>
              <a:t>Videos, instructional plans, and self-reflections must be uploaded to Canvas using </a:t>
            </a:r>
            <a:r>
              <a:rPr lang="en-US" sz="2400" dirty="0" err="1"/>
              <a:t>Yuja</a:t>
            </a:r>
            <a:r>
              <a:rPr lang="en-US" sz="2400" dirty="0"/>
              <a:t>.</a:t>
            </a:r>
          </a:p>
          <a:p>
            <a:r>
              <a:rPr lang="en-US" sz="2400" dirty="0"/>
              <a:t>The university supervisor will be able to view the videos by going into the Canvas site in the assignment folder. </a:t>
            </a:r>
          </a:p>
          <a:p>
            <a:pPr lvl="1"/>
            <a:r>
              <a:rPr lang="en-US" sz="3000" dirty="0">
                <a:solidFill>
                  <a:srgbClr val="FF0000"/>
                </a:solidFill>
              </a:rPr>
              <a:t>Do NOT post these videos on any public site such as YouTube.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1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41528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Student Planning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6" y="1351129"/>
            <a:ext cx="9621698" cy="509061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Clear, systematic instructional planning is a critical element of Messiah University’s Teacher Education Program.</a:t>
            </a:r>
          </a:p>
          <a:p>
            <a:r>
              <a:rPr lang="en-US" altLang="en-US" sz="2400" dirty="0"/>
              <a:t>Written plans are to follow the </a:t>
            </a:r>
            <a:r>
              <a:rPr lang="en-US" altLang="en-US" sz="2400" dirty="0">
                <a:hlinkClick r:id="rId3"/>
              </a:rPr>
              <a:t>Messiah University Planning Model </a:t>
            </a:r>
            <a:r>
              <a:rPr lang="en-US" altLang="en-US" sz="2400" dirty="0"/>
              <a:t>(As taught in Instructional Design, Art ,HPE, or Music Curriculum &amp; Unit Instruction courses.)</a:t>
            </a:r>
          </a:p>
          <a:p>
            <a:r>
              <a:rPr lang="en-US" altLang="en-US" sz="2400" dirty="0"/>
              <a:t>The cooperating teacher may provide preliminary plans, teaching materials, curriculum documents, or other relevant resources to assist the student in effective planning.</a:t>
            </a:r>
          </a:p>
          <a:p>
            <a:r>
              <a:rPr lang="en-US" altLang="en-US" sz="2400" dirty="0"/>
              <a:t>The student teacher is to submit plans to the cooperating teacher </a:t>
            </a:r>
            <a:r>
              <a:rPr lang="en-US" altLang="en-US" sz="2400" dirty="0">
                <a:solidFill>
                  <a:srgbClr val="FF0000"/>
                </a:solidFill>
              </a:rPr>
              <a:t>48 hours </a:t>
            </a:r>
            <a:r>
              <a:rPr lang="en-US" altLang="en-US" sz="2400" dirty="0"/>
              <a:t>in advance of teaching. </a:t>
            </a:r>
          </a:p>
          <a:p>
            <a:r>
              <a:rPr lang="en-US" altLang="en-US" sz="2400" dirty="0"/>
              <a:t>If the plans are not submitted in a timely manner or are not satisfactory by the time the student is to teach, the cooperating teacher </a:t>
            </a:r>
            <a:r>
              <a:rPr lang="en-US" altLang="en-US" sz="2400" dirty="0">
                <a:solidFill>
                  <a:srgbClr val="FF0000"/>
                </a:solidFill>
              </a:rPr>
              <a:t>may not </a:t>
            </a:r>
            <a:r>
              <a:rPr lang="en-US" altLang="en-US" sz="2400" dirty="0"/>
              <a:t>allow the student teacher to teach.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1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41528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Goals and Weekly Reflections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6" y="1351129"/>
            <a:ext cx="9621698" cy="4435522"/>
          </a:xfrm>
        </p:spPr>
        <p:txBody>
          <a:bodyPr>
            <a:normAutofit/>
          </a:bodyPr>
          <a:lstStyle/>
          <a:p>
            <a:r>
              <a:rPr lang="en-US" sz="2400" dirty="0"/>
              <a:t>Articulate one goal in each of Danielson’s four domains: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Planning and Preparation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Classroom Environment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Instruction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Professional Responsibilities</a:t>
            </a:r>
          </a:p>
          <a:p>
            <a:r>
              <a:rPr lang="en-US" altLang="en-US" sz="2400" dirty="0"/>
              <a:t>These four goals will remain the </a:t>
            </a:r>
            <a:r>
              <a:rPr lang="en-US" altLang="en-US" sz="2400" dirty="0">
                <a:solidFill>
                  <a:schemeClr val="accent1">
                    <a:lumMod val="50000"/>
                  </a:schemeClr>
                </a:solidFill>
              </a:rPr>
              <a:t>SAME</a:t>
            </a:r>
            <a:r>
              <a:rPr lang="en-US" altLang="en-US" sz="2400" dirty="0"/>
              <a:t> throughout the semester and will be the outcomes you focus on in your portfolio. Collect artifacts for your portfolio to demonstrate achievement of the four goals.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31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41528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Goals and Weekly Reflections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6" y="1257300"/>
            <a:ext cx="9621698" cy="368228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Each week you will reflect on what you did to accomplish the four goals and what evidence you have collected to document your progress. </a:t>
            </a:r>
          </a:p>
          <a:p>
            <a:r>
              <a:rPr lang="en-US" altLang="en-US" sz="2400" dirty="0">
                <a:solidFill>
                  <a:schemeClr val="tx2"/>
                </a:solidFill>
              </a:rPr>
              <a:t>You will then identify what you will do in the coming week to continue to work toward the goals.</a:t>
            </a:r>
          </a:p>
          <a:p>
            <a:pPr lvl="0"/>
            <a:r>
              <a:rPr lang="en-US" sz="2400" dirty="0"/>
              <a:t>Demonstrate agency, intentionality, and proactivity in your own professional development.</a:t>
            </a:r>
          </a:p>
          <a:p>
            <a:pPr lvl="1"/>
            <a:r>
              <a:rPr lang="en-US" sz="2400" dirty="0"/>
              <a:t>What will I do next week to accomplish my goal?</a:t>
            </a:r>
          </a:p>
          <a:p>
            <a:pPr lvl="1"/>
            <a:r>
              <a:rPr lang="en-US" sz="2400" dirty="0"/>
              <a:t>What insight did I gain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2400" dirty="0"/>
              <a:t> how will I use that for my future teaching?</a:t>
            </a:r>
            <a:endParaRPr lang="en-US" altLang="en-US" sz="2400" dirty="0">
              <a:solidFill>
                <a:schemeClr val="tx2"/>
              </a:solidFill>
            </a:endParaRPr>
          </a:p>
          <a:p>
            <a:r>
              <a:rPr lang="en-US" altLang="en-US" sz="2400" dirty="0"/>
              <a:t>In the final week of your Goals and Weekly Reflection assignment, you will complete the Final Reflection Questions.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4939581"/>
            <a:ext cx="8596668" cy="7415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dirty="0"/>
              <a:t>Weekly Schedules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0604" y="5406789"/>
            <a:ext cx="9621698" cy="1023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Each week you will complete the weekly schedule assignment so supervisors can plan observations.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9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Guidelines for School Attendance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6"/>
            <a:ext cx="9666816" cy="4808483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Students follow the 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school district calendar </a:t>
            </a:r>
            <a:r>
              <a:rPr lang="en-US" sz="2600" dirty="0"/>
              <a:t>including attending teacher in-service events.</a:t>
            </a:r>
          </a:p>
          <a:p>
            <a:r>
              <a:rPr lang="en-US" sz="2600" dirty="0"/>
              <a:t>Student teachers should arrive 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no later than </a:t>
            </a:r>
            <a:r>
              <a:rPr lang="en-US" sz="2600" dirty="0"/>
              <a:t>when teachers are required to arrive and stay 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at least </a:t>
            </a:r>
            <a:r>
              <a:rPr lang="en-US" sz="2600" dirty="0"/>
              <a:t>until teachers are allowed to leave at the end of the day.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sz="2600" dirty="0"/>
              <a:t>Students must carry printed copies of </a:t>
            </a:r>
            <a:r>
              <a:rPr lang="en-US" sz="2600" b="1" dirty="0"/>
              <a:t>TB result </a:t>
            </a:r>
            <a:r>
              <a:rPr lang="en-US" sz="2600" dirty="0"/>
              <a:t>and </a:t>
            </a:r>
            <a:r>
              <a:rPr lang="en-US" sz="2600" b="1" dirty="0"/>
              <a:t>3 Clearances</a:t>
            </a:r>
            <a:r>
              <a:rPr lang="en-US" sz="2600" dirty="0"/>
              <a:t>:</a:t>
            </a:r>
          </a:p>
          <a:p>
            <a:pPr lvl="1">
              <a:buClr>
                <a:schemeClr val="accent1">
                  <a:lumMod val="75000"/>
                </a:schemeClr>
              </a:buClr>
              <a:defRPr/>
            </a:pPr>
            <a:r>
              <a:rPr lang="en-US" sz="2600" dirty="0"/>
              <a:t>Criminal Background Check</a:t>
            </a:r>
          </a:p>
          <a:p>
            <a:pPr lvl="1">
              <a:buClr>
                <a:schemeClr val="accent1">
                  <a:lumMod val="75000"/>
                </a:schemeClr>
              </a:buClr>
              <a:defRPr/>
            </a:pPr>
            <a:r>
              <a:rPr lang="en-US" sz="2600" dirty="0"/>
              <a:t>PA Child Abuse History Clearance</a:t>
            </a:r>
          </a:p>
          <a:p>
            <a:pPr lvl="1">
              <a:buClr>
                <a:schemeClr val="accent1">
                  <a:lumMod val="75000"/>
                </a:schemeClr>
              </a:buClr>
              <a:defRPr/>
            </a:pPr>
            <a:r>
              <a:rPr lang="en-US" sz="2600" dirty="0"/>
              <a:t>FBI Background Check</a:t>
            </a:r>
          </a:p>
          <a:p>
            <a:r>
              <a:rPr lang="en-US" sz="2600" dirty="0"/>
              <a:t>Be 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actively engaged </a:t>
            </a:r>
            <a:r>
              <a:rPr lang="en-US" sz="2600" dirty="0"/>
              <a:t>in classroom activities throughout the semester.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58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Attendance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7"/>
            <a:ext cx="9621698" cy="5015474"/>
          </a:xfrm>
        </p:spPr>
        <p:txBody>
          <a:bodyPr>
            <a:normAutofit/>
          </a:bodyPr>
          <a:lstStyle/>
          <a:p>
            <a:r>
              <a:rPr lang="en-US" sz="2400"/>
              <a:t>Student </a:t>
            </a:r>
            <a:r>
              <a:rPr lang="en-US" sz="2400" dirty="0"/>
              <a:t>teachers are expected to be in their assigned school/classroom every day that their school/district is in session once they begin full-time student teaching. </a:t>
            </a:r>
            <a:r>
              <a:rPr lang="en-US" sz="2300" dirty="0"/>
              <a:t>(</a:t>
            </a:r>
            <a:r>
              <a:rPr lang="en-US" sz="2300" i="1" dirty="0"/>
              <a:t>In-service and Act 80 days, parent-teacher conferences, open houses, etc. are included</a:t>
            </a:r>
            <a:r>
              <a:rPr lang="en-US" sz="2300" dirty="0"/>
              <a:t>).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Make-up days will be assigned for absences.  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Student teachers MAY plan to miss school </a:t>
            </a:r>
            <a:r>
              <a:rPr lang="en-US" altLang="en-US" sz="2400" u="sng" dirty="0">
                <a:solidFill>
                  <a:schemeClr val="tx1"/>
                </a:solidFill>
              </a:rPr>
              <a:t>one</a:t>
            </a:r>
            <a:r>
              <a:rPr lang="en-US" altLang="en-US" sz="2400" dirty="0">
                <a:solidFill>
                  <a:schemeClr val="tx1"/>
                </a:solidFill>
              </a:rPr>
              <a:t> day for an approved professional event/activity. 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Students will find the absence report form through Falcon Link under Teacher Education Program-Student. </a:t>
            </a:r>
            <a:r>
              <a:rPr lang="en-US" altLang="en-US" sz="2400" i="1" dirty="0">
                <a:solidFill>
                  <a:schemeClr val="tx1"/>
                </a:solidFill>
              </a:rPr>
              <a:t>(university supervisors and cooperating teachers will receive the report)</a:t>
            </a:r>
          </a:p>
          <a:p>
            <a:r>
              <a:rPr lang="en-US" altLang="en-US" sz="2400" dirty="0">
                <a:solidFill>
                  <a:schemeClr val="accent1">
                    <a:lumMod val="50000"/>
                  </a:schemeClr>
                </a:solidFill>
              </a:rPr>
              <a:t>Failure to report absences is a breach of the Academic Integrity Policy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7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Substitute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7"/>
            <a:ext cx="9621698" cy="501547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After 6 weeks of successful student teaching, students may apply to substitute in their school</a:t>
            </a:r>
          </a:p>
          <a:p>
            <a:pPr lvl="1"/>
            <a:r>
              <a:rPr lang="en-US" sz="2200" dirty="0"/>
              <a:t>Submit letter of request via email to Field Experience Coordinator</a:t>
            </a:r>
          </a:p>
          <a:p>
            <a:pPr lvl="1"/>
            <a:r>
              <a:rPr lang="en-US" sz="2200" dirty="0"/>
              <a:t>Include recommendations (short email) from cooperating teacher, building principal, and university supervisor</a:t>
            </a:r>
          </a:p>
          <a:p>
            <a:pPr lvl="1"/>
            <a:r>
              <a:rPr lang="en-US" sz="2200" dirty="0"/>
              <a:t>Student must be approved through district’s usual process of hiring substitute teachers (do now if interested)</a:t>
            </a:r>
          </a:p>
          <a:p>
            <a:pPr marL="0" indent="0">
              <a:buNone/>
            </a:pPr>
            <a:endParaRPr lang="en-US" sz="2300" dirty="0"/>
          </a:p>
          <a:p>
            <a:r>
              <a:rPr lang="en-US" altLang="en-US" sz="2400" dirty="0">
                <a:solidFill>
                  <a:schemeClr val="tx1"/>
                </a:solidFill>
              </a:rPr>
              <a:t>May serve in their current classroom or another classroom in the same building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May serve a possible total of 10 days as a substitute teacher; additional days would need to be made up at the end of the semester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40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7"/>
            <a:ext cx="9621698" cy="3691641"/>
          </a:xfrm>
        </p:spPr>
        <p:txBody>
          <a:bodyPr>
            <a:normAutofit/>
          </a:bodyPr>
          <a:lstStyle/>
          <a:p>
            <a:r>
              <a:rPr lang="en-US" sz="2400" dirty="0"/>
              <a:t>Certification Meeting will be held during spring semester.</a:t>
            </a:r>
          </a:p>
          <a:p>
            <a:r>
              <a:rPr lang="en-US" altLang="en-US" sz="2400" dirty="0"/>
              <a:t>Certification in another state</a:t>
            </a:r>
          </a:p>
          <a:p>
            <a:pPr lvl="1"/>
            <a:r>
              <a:rPr lang="en-US" altLang="en-US" sz="2200" dirty="0"/>
              <a:t>Look at state requirements NOW in the event that requirements need to be met while student teaching.</a:t>
            </a:r>
          </a:p>
          <a:p>
            <a:pPr lvl="1"/>
            <a:r>
              <a:rPr lang="en-US" altLang="en-US" sz="2200" dirty="0"/>
              <a:t>If you have questions, contact Carol Wickey.</a:t>
            </a:r>
          </a:p>
          <a:p>
            <a:pPr marL="457200" lvl="1" indent="0">
              <a:buNone/>
            </a:pPr>
            <a:endParaRPr lang="en-US" altLang="en-US" sz="2200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31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6772"/>
            <a:ext cx="8596668" cy="71423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Stages of Concern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01004"/>
            <a:ext cx="9621698" cy="5124656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Pre-Teaching</a:t>
            </a:r>
          </a:p>
          <a:p>
            <a:pPr lvl="1"/>
            <a:r>
              <a:rPr lang="en-US" altLang="en-US" sz="2400" dirty="0"/>
              <a:t>Often highly critical of the cooperating teacher</a:t>
            </a:r>
          </a:p>
          <a:p>
            <a:pPr lvl="1"/>
            <a:r>
              <a:rPr lang="en-US" altLang="en-US" sz="2400" dirty="0"/>
              <a:t>Idealism</a:t>
            </a:r>
          </a:p>
          <a:p>
            <a:pPr lvl="1"/>
            <a:r>
              <a:rPr lang="en-US" altLang="en-US" sz="2400" dirty="0"/>
              <a:t>Focused on self as a student, not a teacher</a:t>
            </a:r>
            <a:endParaRPr lang="en-US" sz="2200" dirty="0"/>
          </a:p>
          <a:p>
            <a:r>
              <a:rPr lang="en-US" altLang="en-US" sz="2400" dirty="0"/>
              <a:t>Concerns about Survival</a:t>
            </a:r>
          </a:p>
          <a:p>
            <a:pPr lvl="1"/>
            <a:r>
              <a:rPr lang="en-US" altLang="en-US" sz="2400" dirty="0"/>
              <a:t>Understanding magnitude of the professional requirements</a:t>
            </a:r>
          </a:p>
          <a:p>
            <a:pPr lvl="1"/>
            <a:r>
              <a:rPr lang="en-US" altLang="en-US" sz="2400" dirty="0"/>
              <a:t>Concern about evaluation</a:t>
            </a:r>
            <a:endParaRPr lang="en-US" altLang="en-US" sz="2200" dirty="0"/>
          </a:p>
          <a:p>
            <a:r>
              <a:rPr lang="en-US" altLang="en-US" sz="2400" dirty="0"/>
              <a:t>Teaching Situation Concerns</a:t>
            </a:r>
          </a:p>
          <a:p>
            <a:pPr lvl="1"/>
            <a:r>
              <a:rPr lang="en-US" altLang="en-US" sz="2400" dirty="0"/>
              <a:t>Frustration with limitations of the context</a:t>
            </a:r>
          </a:p>
          <a:p>
            <a:pPr lvl="1"/>
            <a:r>
              <a:rPr lang="en-US" altLang="en-US" sz="2400" dirty="0"/>
              <a:t>Concern about applying methods they learned</a:t>
            </a:r>
            <a:endParaRPr lang="en-US" altLang="en-US" sz="2200" dirty="0"/>
          </a:p>
          <a:p>
            <a:r>
              <a:rPr lang="en-US" altLang="en-US" sz="2400" dirty="0"/>
              <a:t>Concerns about Pupils</a:t>
            </a:r>
          </a:p>
          <a:p>
            <a:pPr lvl="1"/>
            <a:r>
              <a:rPr lang="en-US" altLang="en-US" sz="2400" dirty="0"/>
              <a:t>Awareness of individual needs of learners</a:t>
            </a:r>
          </a:p>
          <a:p>
            <a:pPr lvl="1"/>
            <a:r>
              <a:rPr lang="en-US" altLang="en-US" sz="2400" dirty="0"/>
              <a:t>Concern about broader educational issues</a:t>
            </a:r>
          </a:p>
          <a:p>
            <a:pPr marL="457200" lvl="1" indent="0">
              <a:buNone/>
            </a:pPr>
            <a:endParaRPr lang="en-US" altLang="en-US" sz="2200" dirty="0"/>
          </a:p>
          <a:p>
            <a:pPr lvl="1"/>
            <a:endParaRPr lang="en-US" altLang="en-US" sz="2200" dirty="0"/>
          </a:p>
          <a:p>
            <a:endParaRPr lang="en-US" altLang="en-US" sz="2200" dirty="0"/>
          </a:p>
          <a:p>
            <a:pPr marL="457200" lvl="1" indent="0">
              <a:buNone/>
            </a:pPr>
            <a:endParaRPr lang="en-US" altLang="en-US" sz="2200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56078" y="6325660"/>
            <a:ext cx="7086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2400">
                <a:solidFill>
                  <a:srgbClr val="404040"/>
                </a:solidFill>
                <a:latin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2200">
                <a:solidFill>
                  <a:srgbClr val="404040"/>
                </a:solidFill>
                <a:latin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2000">
                <a:solidFill>
                  <a:srgbClr val="404040"/>
                </a:solidFill>
                <a:latin typeface="Cambria" panose="020405030504060302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1600">
                <a:solidFill>
                  <a:srgbClr val="404040"/>
                </a:solidFill>
                <a:latin typeface="Cambria" panose="020405030504060302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1400">
                <a:solidFill>
                  <a:srgbClr val="404040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1400">
                <a:solidFill>
                  <a:srgbClr val="404040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1400">
                <a:solidFill>
                  <a:srgbClr val="404040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1400">
                <a:solidFill>
                  <a:srgbClr val="404040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Rage Italic" panose="03070502040507070304" pitchFamily="66" charset="0"/>
              <a:buChar char="0"/>
              <a:defRPr sz="1400">
                <a:solidFill>
                  <a:srgbClr val="404040"/>
                </a:solidFill>
                <a:latin typeface="Cambria" panose="020405030504060302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alibri" panose="020F0502020204030204" pitchFamily="34" charset="0"/>
              </a:rPr>
              <a:t>Fuller, F.F. (1969) Concerns of Teachers: A Developmental Conceptualization, American Educational Research Journal</a:t>
            </a:r>
          </a:p>
        </p:txBody>
      </p:sp>
    </p:spTree>
    <p:extLst>
      <p:ext uri="{BB962C8B-B14F-4D97-AF65-F5344CB8AC3E}">
        <p14:creationId xmlns:p14="http://schemas.microsoft.com/office/powerpoint/2010/main" val="341097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274" y="570057"/>
            <a:ext cx="8596668" cy="83031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Communication 101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533400" y="1593983"/>
            <a:ext cx="3657600" cy="533400"/>
          </a:xfrm>
          <a:prstGeom prst="rect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anose="03070502040507070304" pitchFamily="66" charset="0"/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Supervisor/Co-op says…</a:t>
            </a: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4958608" y="1593983"/>
            <a:ext cx="3014662" cy="533400"/>
          </a:xfrm>
          <a:prstGeom prst="rect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anose="03070502040507070304" pitchFamily="66" charset="0"/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Student hears…</a:t>
            </a:r>
          </a:p>
        </p:txBody>
      </p:sp>
      <p:sp>
        <p:nvSpPr>
          <p:cNvPr id="7" name="Rectangle 1"/>
          <p:cNvSpPr txBox="1">
            <a:spLocks/>
          </p:cNvSpPr>
          <p:nvPr/>
        </p:nvSpPr>
        <p:spPr>
          <a:xfrm>
            <a:off x="533400" y="2514600"/>
            <a:ext cx="3965575" cy="395128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Rage Italic" panose="03070502040507070304" pitchFamily="66" charset="0"/>
              <a:buNone/>
            </a:pPr>
            <a:r>
              <a:rPr lang="en-US" altLang="en-US" u="sng" dirty="0"/>
              <a:t>Supervisor</a:t>
            </a:r>
            <a:r>
              <a:rPr lang="en-US" altLang="en-US" dirty="0"/>
              <a:t>: You have some important skills to work on.</a:t>
            </a:r>
          </a:p>
          <a:p>
            <a:pPr marL="0" indent="0">
              <a:buFont typeface="Rage Italic" panose="03070502040507070304" pitchFamily="66" charset="0"/>
              <a:buNone/>
            </a:pPr>
            <a:endParaRPr lang="en-US" altLang="en-US" sz="1000" dirty="0"/>
          </a:p>
          <a:p>
            <a:pPr marL="0" indent="0">
              <a:buFont typeface="Rage Italic" panose="03070502040507070304" pitchFamily="66" charset="0"/>
              <a:buNone/>
            </a:pPr>
            <a:r>
              <a:rPr lang="en-US" altLang="en-US" u="sng" dirty="0"/>
              <a:t>Supervisor</a:t>
            </a:r>
            <a:r>
              <a:rPr lang="en-US" altLang="en-US" dirty="0"/>
              <a:t>: Your content knowledge is strong, but you need more thorough plans to help students learn.</a:t>
            </a:r>
          </a:p>
          <a:p>
            <a:pPr marL="0" indent="0">
              <a:buFont typeface="Rage Italic" panose="03070502040507070304" pitchFamily="66" charset="0"/>
              <a:buNone/>
            </a:pPr>
            <a:r>
              <a:rPr lang="en-US" altLang="en-US" sz="1000" dirty="0"/>
              <a:t> </a:t>
            </a:r>
          </a:p>
          <a:p>
            <a:pPr marL="0" indent="0">
              <a:buFont typeface="Rage Italic" panose="03070502040507070304" pitchFamily="66" charset="0"/>
              <a:buNone/>
            </a:pPr>
            <a:r>
              <a:rPr lang="en-US" altLang="en-US" u="sng" dirty="0"/>
              <a:t>Cooperating teacher</a:t>
            </a:r>
            <a:r>
              <a:rPr lang="en-US" altLang="en-US" dirty="0"/>
              <a:t>: Maybe you could try incorporating some small group work? </a:t>
            </a:r>
          </a:p>
          <a:p>
            <a:pPr marL="0" indent="0">
              <a:buFont typeface="Rage Italic" panose="03070502040507070304" pitchFamily="66" charset="0"/>
              <a:buNone/>
            </a:pPr>
            <a:endParaRPr lang="en-US" altLang="en-US" dirty="0"/>
          </a:p>
          <a:p>
            <a:pPr marL="0" indent="0">
              <a:buFont typeface="Rage Italic" panose="03070502040507070304" pitchFamily="66" charset="0"/>
              <a:buNone/>
            </a:pPr>
            <a:endParaRPr lang="en-US" alt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4855191" y="2514600"/>
            <a:ext cx="3657600" cy="395128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Rage Italic" panose="03070502040507070304" pitchFamily="66" charset="0"/>
              <a:buNone/>
              <a:defRPr/>
            </a:pPr>
            <a:r>
              <a:rPr lang="en-US" u="sng" dirty="0"/>
              <a:t>Student</a:t>
            </a:r>
            <a:r>
              <a:rPr lang="en-US" dirty="0"/>
              <a:t>: You should never be a teacher.</a:t>
            </a:r>
          </a:p>
          <a:p>
            <a:pPr eaLnBrk="1" hangingPunct="1">
              <a:defRPr/>
            </a:pPr>
            <a:endParaRPr lang="en-US" sz="1000" dirty="0"/>
          </a:p>
          <a:p>
            <a:pPr marL="0" indent="0" eaLnBrk="1" hangingPunct="1">
              <a:buFont typeface="Rage Italic" panose="03070502040507070304" pitchFamily="66" charset="0"/>
              <a:buNone/>
              <a:defRPr/>
            </a:pPr>
            <a:r>
              <a:rPr lang="en-US" u="sng" dirty="0"/>
              <a:t>Student</a:t>
            </a:r>
            <a:r>
              <a:rPr lang="en-US" dirty="0"/>
              <a:t>: Everything is fine. Don’t change a thing.</a:t>
            </a:r>
          </a:p>
          <a:p>
            <a:pPr marL="0" indent="0" eaLnBrk="1" hangingPunct="1">
              <a:buFont typeface="Rage Italic" panose="03070502040507070304" pitchFamily="66" charset="0"/>
              <a:buNone/>
              <a:defRPr/>
            </a:pPr>
            <a:endParaRPr lang="en-US" sz="1000" dirty="0"/>
          </a:p>
          <a:p>
            <a:pPr marL="0" indent="0" eaLnBrk="1" hangingPunct="1">
              <a:buFont typeface="Rage Italic" panose="03070502040507070304" pitchFamily="66" charset="0"/>
              <a:buNone/>
              <a:defRPr/>
            </a:pPr>
            <a:endParaRPr lang="en-US" sz="1000" dirty="0"/>
          </a:p>
          <a:p>
            <a:pPr marL="0" indent="0" eaLnBrk="1" hangingPunct="1">
              <a:buFont typeface="Rage Italic" panose="03070502040507070304" pitchFamily="66" charset="0"/>
              <a:buNone/>
              <a:defRPr/>
            </a:pPr>
            <a:endParaRPr lang="en-US" sz="1000" dirty="0"/>
          </a:p>
          <a:p>
            <a:pPr marL="0" indent="0" eaLnBrk="1" hangingPunct="1">
              <a:buFont typeface="Rage Italic" panose="03070502040507070304" pitchFamily="66" charset="0"/>
              <a:buNone/>
              <a:defRPr/>
            </a:pPr>
            <a:r>
              <a:rPr lang="en-US" u="sng" dirty="0"/>
              <a:t>Student</a:t>
            </a:r>
            <a:r>
              <a:rPr lang="en-US" dirty="0"/>
              <a:t>: Nothing you do is good enough. </a:t>
            </a:r>
          </a:p>
        </p:txBody>
      </p:sp>
    </p:spTree>
    <p:extLst>
      <p:ext uri="{BB962C8B-B14F-4D97-AF65-F5344CB8AC3E}">
        <p14:creationId xmlns:p14="http://schemas.microsoft.com/office/powerpoint/2010/main" val="307582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69" cy="1320800"/>
          </a:xfrm>
        </p:spPr>
        <p:txBody>
          <a:bodyPr/>
          <a:lstStyle/>
          <a:p>
            <a:pPr algn="ctr"/>
            <a:r>
              <a:rPr lang="en-US" dirty="0"/>
              <a:t>Teacher Education Program </a:t>
            </a:r>
            <a:br>
              <a:rPr lang="en-US" dirty="0"/>
            </a:br>
            <a:r>
              <a:rPr lang="en-US" dirty="0"/>
              <a:t>Mission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The mission of the Messiah University Teacher Education Program is to develop professional educators who ...</a:t>
            </a:r>
          </a:p>
          <a:p>
            <a:r>
              <a:rPr lang="en-US" sz="2400" dirty="0"/>
              <a:t>facilitate the learning and development of others consistently,</a:t>
            </a:r>
          </a:p>
          <a:p>
            <a:r>
              <a:rPr lang="en-US" sz="2400" dirty="0"/>
              <a:t>reflect on thoughts and actions deliberately,</a:t>
            </a:r>
          </a:p>
          <a:p>
            <a:r>
              <a:rPr lang="en-US" sz="2400" dirty="0"/>
              <a:t>apply essential knowledge effectively,</a:t>
            </a:r>
          </a:p>
          <a:p>
            <a:r>
              <a:rPr lang="en-US" sz="2400" dirty="0"/>
              <a:t>learn continuously,</a:t>
            </a:r>
          </a:p>
          <a:p>
            <a:r>
              <a:rPr lang="en-US" sz="2400" dirty="0"/>
              <a:t>care for people compassionately, and</a:t>
            </a:r>
          </a:p>
          <a:p>
            <a:r>
              <a:rPr lang="en-US" sz="2400" dirty="0"/>
              <a:t>serve God and society faithfully.</a:t>
            </a:r>
          </a:p>
          <a:p>
            <a:endParaRPr lang="en-US" dirty="0">
              <a:hlinkClick r:id="rId3"/>
            </a:endParaRPr>
          </a:p>
          <a:p>
            <a:endParaRPr lang="en-US" dirty="0">
              <a:hlinkClick r:id="rId3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0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820" y="1344022"/>
            <a:ext cx="8480182" cy="4942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Dos</a:t>
            </a:r>
            <a:r>
              <a:rPr lang="en-US" dirty="0"/>
              <a:t> 								 		</a:t>
            </a:r>
            <a:r>
              <a:rPr lang="en-US" b="1" dirty="0">
                <a:solidFill>
                  <a:srgbClr val="FF0000"/>
                </a:solidFill>
              </a:rPr>
              <a:t>Don’ts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90795"/>
            <a:ext cx="9621698" cy="369164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altLang="en-US" sz="2200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72290"/>
            <a:ext cx="4041775" cy="462404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solidFill>
                  <a:srgbClr val="00B050"/>
                </a:solidFill>
              </a:rPr>
              <a:t>Dress like a professional no matter how others dress.</a:t>
            </a:r>
          </a:p>
          <a:p>
            <a:r>
              <a:rPr lang="en-US" altLang="en-US" sz="2000" dirty="0">
                <a:solidFill>
                  <a:srgbClr val="00B050"/>
                </a:solidFill>
              </a:rPr>
              <a:t>Maintain student confidentiality.</a:t>
            </a:r>
          </a:p>
          <a:p>
            <a:r>
              <a:rPr lang="en-US" altLang="en-US" sz="2000" dirty="0">
                <a:solidFill>
                  <a:srgbClr val="00B050"/>
                </a:solidFill>
              </a:rPr>
              <a:t>Know your district well.</a:t>
            </a:r>
          </a:p>
          <a:p>
            <a:r>
              <a:rPr lang="en-US" altLang="en-US" sz="2000" dirty="0">
                <a:solidFill>
                  <a:srgbClr val="00B050"/>
                </a:solidFill>
              </a:rPr>
              <a:t>Exhibit confidence and </a:t>
            </a:r>
            <a:r>
              <a:rPr lang="en-US" altLang="en-US" sz="2000" dirty="0" err="1">
                <a:solidFill>
                  <a:srgbClr val="00B050"/>
                </a:solidFill>
              </a:rPr>
              <a:t>teachability</a:t>
            </a:r>
            <a:r>
              <a:rPr lang="en-US" altLang="en-US" sz="2000" dirty="0">
                <a:solidFill>
                  <a:srgbClr val="00B050"/>
                </a:solidFill>
              </a:rPr>
              <a:t>. </a:t>
            </a:r>
          </a:p>
          <a:p>
            <a:r>
              <a:rPr lang="en-US" altLang="en-US" sz="2000" dirty="0">
                <a:solidFill>
                  <a:srgbClr val="00B050"/>
                </a:solidFill>
              </a:rPr>
              <a:t>Develop rapport with other professionals in the building.</a:t>
            </a:r>
          </a:p>
          <a:p>
            <a:r>
              <a:rPr lang="en-US" altLang="en-US" sz="2000" dirty="0">
                <a:solidFill>
                  <a:srgbClr val="00B050"/>
                </a:solidFill>
              </a:rPr>
              <a:t>Be resourceful.</a:t>
            </a:r>
          </a:p>
          <a:p>
            <a:r>
              <a:rPr lang="en-US" altLang="en-US" sz="2000" dirty="0">
                <a:solidFill>
                  <a:srgbClr val="00B050"/>
                </a:solidFill>
              </a:rPr>
              <a:t>Think like an emerging professional.</a:t>
            </a:r>
          </a:p>
          <a:p>
            <a:endParaRPr lang="en-US" alt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232227" y="1838319"/>
            <a:ext cx="4041775" cy="442802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solidFill>
                  <a:srgbClr val="FF0000"/>
                </a:solidFill>
              </a:rPr>
              <a:t>Tell your mentor teacher that you’re not sure you want to be a teacher.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Even consider a personal relationship with a student– EVER.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Use your cell phone or complete homework during the school day.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Complain about your workload, your students, your university, your cooperating teacher…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C1ADC6-61B8-DB4B-5C75-12A6750472C8}"/>
              </a:ext>
            </a:extLst>
          </p:cNvPr>
          <p:cNvSpPr txBox="1"/>
          <p:nvPr/>
        </p:nvSpPr>
        <p:spPr>
          <a:xfrm>
            <a:off x="793820" y="763674"/>
            <a:ext cx="8400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</a:rPr>
              <a:t>Professionalism</a:t>
            </a:r>
          </a:p>
        </p:txBody>
      </p:sp>
    </p:spTree>
    <p:extLst>
      <p:ext uri="{BB962C8B-B14F-4D97-AF65-F5344CB8AC3E}">
        <p14:creationId xmlns:p14="http://schemas.microsoft.com/office/powerpoint/2010/main" val="369088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36646"/>
            <a:ext cx="8596668" cy="65964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Canvas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96288"/>
            <a:ext cx="9621698" cy="5261134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Home – Syllabus</a:t>
            </a:r>
          </a:p>
          <a:p>
            <a:r>
              <a:rPr lang="en-US" sz="2400" dirty="0"/>
              <a:t>Modules – Important Documents!</a:t>
            </a:r>
          </a:p>
          <a:p>
            <a:r>
              <a:rPr lang="en-US" sz="2400" dirty="0"/>
              <a:t>Announcements</a:t>
            </a:r>
          </a:p>
          <a:p>
            <a:r>
              <a:rPr lang="en-US" sz="2400" dirty="0"/>
              <a:t>Assignments</a:t>
            </a:r>
          </a:p>
          <a:p>
            <a:pPr lvl="1"/>
            <a:r>
              <a:rPr lang="en-US" altLang="en-US" sz="2400" dirty="0"/>
              <a:t>TEP Website Quiz</a:t>
            </a:r>
          </a:p>
          <a:p>
            <a:pPr lvl="1"/>
            <a:r>
              <a:rPr lang="en-US" altLang="en-US" sz="2400" dirty="0"/>
              <a:t>Midterm Evaluation</a:t>
            </a:r>
          </a:p>
          <a:p>
            <a:pPr lvl="1"/>
            <a:r>
              <a:rPr lang="en-US" altLang="en-US" sz="2400" dirty="0"/>
              <a:t>Resume</a:t>
            </a:r>
          </a:p>
          <a:p>
            <a:pPr lvl="1"/>
            <a:r>
              <a:rPr lang="en-US" altLang="en-US" sz="2400" dirty="0"/>
              <a:t>Final Reflection Questions and ELI Career Application **</a:t>
            </a:r>
          </a:p>
          <a:p>
            <a:pPr lvl="1"/>
            <a:r>
              <a:rPr lang="en-US" altLang="en-US" sz="2400" dirty="0"/>
              <a:t>Final Evaluation</a:t>
            </a:r>
          </a:p>
          <a:p>
            <a:pPr lvl="1"/>
            <a:r>
              <a:rPr lang="en-US" altLang="en-US" sz="2400" dirty="0"/>
              <a:t>Survey</a:t>
            </a:r>
          </a:p>
          <a:p>
            <a:pPr lvl="1"/>
            <a:r>
              <a:rPr lang="en-US" altLang="en-US" sz="2400" dirty="0"/>
              <a:t>Weekly Goals and Reflections</a:t>
            </a:r>
          </a:p>
          <a:p>
            <a:pPr lvl="1"/>
            <a:r>
              <a:rPr lang="en-US" altLang="en-US" sz="2400" dirty="0"/>
              <a:t>Weekly Schedules</a:t>
            </a:r>
          </a:p>
          <a:p>
            <a:pPr lvl="1"/>
            <a:r>
              <a:rPr lang="en-US" altLang="en-US" sz="2400" dirty="0"/>
              <a:t>Video Assignments</a:t>
            </a:r>
            <a:endParaRPr lang="en-US" sz="2400" dirty="0"/>
          </a:p>
          <a:p>
            <a:r>
              <a:rPr lang="en-US" sz="2400" dirty="0"/>
              <a:t>Additional Video Observations **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altLang="en-US" sz="2200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94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36646"/>
            <a:ext cx="8596668" cy="65964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Receive Text messages through Canvas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96288"/>
            <a:ext cx="4317747" cy="5261134"/>
          </a:xfrm>
        </p:spPr>
        <p:txBody>
          <a:bodyPr>
            <a:normAutofit/>
          </a:bodyPr>
          <a:lstStyle/>
          <a:p>
            <a:r>
              <a:rPr lang="en-US" sz="2400" dirty="0"/>
              <a:t>Go to Account</a:t>
            </a:r>
          </a:p>
          <a:p>
            <a:r>
              <a:rPr lang="en-US" sz="2400" dirty="0"/>
              <a:t>Go to Settings</a:t>
            </a:r>
          </a:p>
          <a:p>
            <a:r>
              <a:rPr lang="en-US" altLang="en-US" sz="2400" dirty="0"/>
              <a:t>Under “Ways to Contact” click Add Contact Method</a:t>
            </a:r>
          </a:p>
          <a:p>
            <a:r>
              <a:rPr lang="en-US" altLang="en-US" sz="2400" dirty="0"/>
              <a:t>Enter cell number</a:t>
            </a:r>
          </a:p>
          <a:p>
            <a:r>
              <a:rPr lang="en-US" altLang="en-US" sz="2400" dirty="0"/>
              <a:t>Click Register SMS</a:t>
            </a:r>
          </a:p>
          <a:p>
            <a:r>
              <a:rPr lang="en-US" altLang="en-US" sz="2400" dirty="0"/>
              <a:t>Enter the confirmation code that was sent via text</a:t>
            </a:r>
          </a:p>
          <a:p>
            <a:r>
              <a:rPr lang="en-US" altLang="en-US" sz="2400" dirty="0"/>
              <a:t> Click Confirm</a:t>
            </a:r>
          </a:p>
          <a:p>
            <a:r>
              <a:rPr lang="en-US" altLang="en-US" sz="2400" dirty="0"/>
              <a:t>Go to Notifications and set preferences</a:t>
            </a:r>
          </a:p>
          <a:p>
            <a:endParaRPr 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altLang="en-US" sz="2200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54891" y="1446664"/>
            <a:ext cx="4544704" cy="4121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Setting Notification Preferences</a:t>
            </a:r>
          </a:p>
          <a:p>
            <a:r>
              <a:rPr lang="en-US" sz="2400" dirty="0"/>
              <a:t>Go to Account</a:t>
            </a:r>
          </a:p>
          <a:p>
            <a:pPr>
              <a:defRPr/>
            </a:pPr>
            <a:r>
              <a:rPr lang="en-US" sz="2400" dirty="0"/>
              <a:t>Go to Notifications</a:t>
            </a:r>
          </a:p>
          <a:p>
            <a:pPr>
              <a:defRPr/>
            </a:pPr>
            <a:r>
              <a:rPr lang="en-US" sz="2400" dirty="0"/>
              <a:t>Click Check Mark Icon to receive notifications right away</a:t>
            </a:r>
          </a:p>
          <a:p>
            <a:pPr>
              <a:defRPr/>
            </a:pPr>
            <a:r>
              <a:rPr lang="en-US" sz="2400" dirty="0"/>
              <a:t>Check Mark for Due Dates and Announcements</a:t>
            </a:r>
          </a:p>
          <a:p>
            <a:endParaRPr lang="en-US" sz="2400" dirty="0"/>
          </a:p>
          <a:p>
            <a:pPr marL="0" indent="0">
              <a:buFont typeface="Wingdings 3" charset="2"/>
              <a:buNone/>
            </a:pPr>
            <a:endParaRPr lang="en-US" altLang="en-US" sz="2400" dirty="0"/>
          </a:p>
          <a:p>
            <a:pPr marL="457200" lvl="1" indent="0">
              <a:buFont typeface="Wingdings 3" charset="2"/>
              <a:buNone/>
            </a:pPr>
            <a:endParaRPr lang="en-US" sz="2400" dirty="0"/>
          </a:p>
          <a:p>
            <a:pPr marL="457200" lvl="1" indent="0">
              <a:buFont typeface="Wingdings 3" charset="2"/>
              <a:buNone/>
            </a:pPr>
            <a:endParaRPr lang="en-US" altLang="en-US" sz="2200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010341" y="5945798"/>
            <a:ext cx="3124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  <a:p>
            <a:pPr marL="0" indent="0" algn="ctr">
              <a:buFont typeface="Rage Italic" panose="03070502040507070304" pitchFamily="66" charset="0"/>
              <a:buNone/>
              <a:defRPr/>
            </a:pPr>
            <a:r>
              <a:rPr lang="en-US" i="1"/>
              <a:t>Directions are posted in Canvas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08719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to 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1209"/>
            <a:ext cx="9304064" cy="2410791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sz="2400" dirty="0"/>
              <a:t>Questions about this field experience can be directed to the university supervisor and/or the Field Experience Coordinator,</a:t>
            </a:r>
          </a:p>
          <a:p>
            <a:pPr marL="0" indent="0" algn="ctr">
              <a:buNone/>
              <a:defRPr/>
            </a:pPr>
            <a:r>
              <a:rPr lang="en-US" sz="2400" dirty="0"/>
              <a:t>Mrs. Julie McGill</a:t>
            </a:r>
          </a:p>
          <a:p>
            <a:pPr marL="0" indent="0" algn="ctr">
              <a:buNone/>
              <a:defRPr/>
            </a:pPr>
            <a:r>
              <a:rPr lang="en-US" sz="2400" dirty="0"/>
              <a:t> </a:t>
            </a:r>
            <a:r>
              <a:rPr lang="en-US" sz="2400" dirty="0">
                <a:hlinkClick r:id="rId2"/>
              </a:rPr>
              <a:t>jmcgill@messiah.edu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5715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Paperwork and Supervisor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1209"/>
            <a:ext cx="9304064" cy="362544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400" dirty="0"/>
              <a:t>Paperwork</a:t>
            </a:r>
          </a:p>
          <a:p>
            <a:r>
              <a:rPr lang="en-US" sz="2400" dirty="0"/>
              <a:t>Act 24 Form</a:t>
            </a:r>
          </a:p>
          <a:p>
            <a:r>
              <a:rPr lang="en-US" sz="2400" dirty="0"/>
              <a:t>TB Screening</a:t>
            </a:r>
          </a:p>
          <a:p>
            <a:r>
              <a:rPr lang="en-US" sz="2400" dirty="0"/>
              <a:t>Intended Activities</a:t>
            </a:r>
          </a:p>
          <a:p>
            <a:r>
              <a:rPr lang="en-US" sz="2400" dirty="0"/>
              <a:t>Messiah University Off-Campus </a:t>
            </a:r>
            <a:r>
              <a:rPr lang="en-US" sz="2400"/>
              <a:t>Experience Form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Supervisor Connection</a:t>
            </a:r>
          </a:p>
          <a:p>
            <a:pPr marL="0" indent="0"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001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14700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Fear and the Power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800" dirty="0"/>
              <a:t>“My own fear is matched by the fear within my students… When my students’ fears mix with mine, fear multiples geometrically– and education is paralyzed.” (Palmer, 2007, p. 37)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/>
              <a:t>There is no fear in love. But perfect love drives out fear, because fear has to do with punishment. </a:t>
            </a:r>
          </a:p>
          <a:p>
            <a:pPr marL="0" indent="0">
              <a:buNone/>
            </a:pPr>
            <a:r>
              <a:rPr lang="en-US" altLang="en-US" sz="2800" dirty="0"/>
              <a:t>1 John 4:18 (NIV)</a:t>
            </a:r>
          </a:p>
        </p:txBody>
      </p:sp>
    </p:spTree>
    <p:extLst>
      <p:ext uri="{BB962C8B-B14F-4D97-AF65-F5344CB8AC3E}">
        <p14:creationId xmlns:p14="http://schemas.microsoft.com/office/powerpoint/2010/main" val="375003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Finding detailed information about the Professional Semester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2160589"/>
            <a:ext cx="9788892" cy="3880773"/>
          </a:xfrm>
        </p:spPr>
        <p:txBody>
          <a:bodyPr>
            <a:normAutofit/>
          </a:bodyPr>
          <a:lstStyle/>
          <a:p>
            <a:r>
              <a:rPr lang="en-US" sz="2400" dirty="0"/>
              <a:t>Teacher Education Program website</a:t>
            </a:r>
          </a:p>
          <a:p>
            <a:r>
              <a:rPr lang="en-US" sz="2400" dirty="0"/>
              <a:t>Professional Semester Handbook</a:t>
            </a:r>
          </a:p>
          <a:p>
            <a:r>
              <a:rPr lang="en-US" sz="2400" dirty="0"/>
              <a:t>Model of Field Experience Supervision</a:t>
            </a:r>
          </a:p>
          <a:p>
            <a:endParaRPr lang="en-US" sz="2400" dirty="0"/>
          </a:p>
          <a:p>
            <a:pPr lvl="1"/>
            <a:r>
              <a:rPr lang="en-US" altLang="en-US" sz="2400" dirty="0"/>
              <a:t>You are responsible for this information. Please be resourceful if you or your cooperating teacher needs information. Avoid saying that you don’t know what to do. </a:t>
            </a:r>
            <a:r>
              <a:rPr lang="en-US" altLang="en-US" sz="2400" dirty="0">
                <a:solidFill>
                  <a:schemeClr val="accent1">
                    <a:lumMod val="50000"/>
                  </a:schemeClr>
                </a:solidFill>
              </a:rPr>
              <a:t>Find out!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5817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Background for the Professional Semester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2160589"/>
            <a:ext cx="9788892" cy="388077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Students have completed </a:t>
            </a:r>
            <a:r>
              <a:rPr lang="en-US" altLang="en-US" sz="2400" dirty="0"/>
              <a:t>at least two school-based field experiences prior to student teaching.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altLang="en-US" sz="2400" dirty="0"/>
              <a:t>Students have completed all the coursework in the Professional Core.</a:t>
            </a:r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sz="2400" dirty="0"/>
              <a:t>Students are completing complementary assignments in a Professional Issues course and in some majors a content pedagogy and/or seminar course.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769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Supervision Requirements:</a:t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Cooperating Teacher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2160589"/>
            <a:ext cx="9788892" cy="388077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Ongoing informal verbal feedback to the student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Weekly</a:t>
            </a:r>
            <a:r>
              <a:rPr lang="en-US" sz="2400" dirty="0"/>
              <a:t> teaching observations (large or small group) with written feedback on the </a:t>
            </a:r>
            <a:r>
              <a:rPr lang="en-US" sz="2400" dirty="0">
                <a:hlinkClick r:id="rId3"/>
              </a:rPr>
              <a:t>Performance Observation Report </a:t>
            </a:r>
            <a:r>
              <a:rPr lang="en-US" sz="2400" dirty="0"/>
              <a:t>form.</a:t>
            </a:r>
          </a:p>
          <a:p>
            <a:pPr lvl="1"/>
            <a:r>
              <a:rPr lang="en-US" sz="1900" b="1" dirty="0"/>
              <a:t>Email completed form to student, university supervisor and field experience coordinator</a:t>
            </a:r>
            <a:r>
              <a:rPr lang="en-US" sz="1900" b="1" dirty="0">
                <a:solidFill>
                  <a:schemeClr val="tx1"/>
                </a:solidFill>
              </a:rPr>
              <a:t> (jmcgill@messiah.edu) </a:t>
            </a:r>
            <a:r>
              <a:rPr lang="en-US" sz="1900" b="1" dirty="0"/>
              <a:t>within 24 hours of observation.</a:t>
            </a:r>
          </a:p>
          <a:p>
            <a:r>
              <a:rPr lang="en-US" sz="2400" dirty="0"/>
              <a:t>Input into the </a:t>
            </a:r>
            <a:r>
              <a:rPr lang="en-US" sz="2400" dirty="0">
                <a:hlinkClick r:id="rId4"/>
              </a:rPr>
              <a:t>Messiah Midterm Evaluation </a:t>
            </a:r>
            <a:r>
              <a:rPr lang="en-US" sz="2400" dirty="0"/>
              <a:t>(three-way conference with student teacher and university supervisor) and </a:t>
            </a:r>
            <a:r>
              <a:rPr lang="en-US" sz="2400" dirty="0">
                <a:hlinkClick r:id="rId5"/>
              </a:rPr>
              <a:t>Final Evaluation </a:t>
            </a:r>
            <a:r>
              <a:rPr lang="en-US" sz="2400" dirty="0"/>
              <a:t>of the student teacher</a:t>
            </a:r>
          </a:p>
          <a:p>
            <a:r>
              <a:rPr lang="en-US" sz="2400" dirty="0"/>
              <a:t>Documentation and timely communication of concerns to the university supervisor</a:t>
            </a:r>
          </a:p>
          <a:p>
            <a:endParaRPr lang="en-US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926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39" y="145576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Supervision Requirements:</a:t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University Supervisor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94" y="1333041"/>
            <a:ext cx="9864242" cy="5166911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Mark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Weekly</a:t>
            </a:r>
            <a:r>
              <a:rPr lang="en-US" sz="2400" dirty="0"/>
              <a:t> Reflections using the rubric and comment in Canvas</a:t>
            </a:r>
          </a:p>
          <a:p>
            <a:r>
              <a:rPr lang="en-US" sz="2400" dirty="0"/>
              <a:t>Mark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Weekly</a:t>
            </a:r>
            <a:r>
              <a:rPr lang="en-US" sz="2400" dirty="0"/>
              <a:t> schedules as Complete or Incomplete and comment in Canvas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Five (5)</a:t>
            </a:r>
            <a:r>
              <a:rPr lang="en-US" sz="2400" dirty="0"/>
              <a:t> live teaching observations with written feedback on the </a:t>
            </a:r>
            <a:r>
              <a:rPr lang="en-US" sz="2400" dirty="0">
                <a:hlinkClick r:id="rId3"/>
              </a:rPr>
              <a:t>Performance Observation Report </a:t>
            </a:r>
            <a:r>
              <a:rPr lang="en-US" sz="2400" dirty="0"/>
              <a:t>form and conference with student </a:t>
            </a:r>
          </a:p>
          <a:p>
            <a:pPr lvl="1"/>
            <a:r>
              <a:rPr lang="en-US" sz="1900" b="1" dirty="0"/>
              <a:t>Email completed form to student, cooperating teacher, and field experience coordinator</a:t>
            </a:r>
            <a:r>
              <a:rPr lang="en-US" sz="1900" b="1" dirty="0">
                <a:solidFill>
                  <a:schemeClr val="tx1"/>
                </a:solidFill>
              </a:rPr>
              <a:t> (jmcgill@messiah.edu) </a:t>
            </a:r>
            <a:r>
              <a:rPr lang="en-US" sz="1900" b="1" dirty="0"/>
              <a:t>within 24 hours of observation.</a:t>
            </a:r>
          </a:p>
          <a:p>
            <a:r>
              <a:rPr lang="en-US" sz="2400" dirty="0"/>
              <a:t>Conference with student after complete of Video Assignment (2 Videos)</a:t>
            </a:r>
          </a:p>
          <a:p>
            <a:r>
              <a:rPr lang="en-US" sz="2400" dirty="0"/>
              <a:t>Mark Resume as Complete or Incomplete in Canvas</a:t>
            </a:r>
          </a:p>
          <a:p>
            <a:r>
              <a:rPr lang="en-US" sz="2400" dirty="0">
                <a:hlinkClick r:id="rId4"/>
              </a:rPr>
              <a:t>Midterm Evaluations </a:t>
            </a:r>
            <a:endParaRPr lang="en-US" sz="2400" dirty="0"/>
          </a:p>
          <a:p>
            <a:pPr lvl="1"/>
            <a:r>
              <a:rPr lang="en-US" sz="2200" dirty="0"/>
              <a:t>Complete Messiah Midterm with input from student teacher and cooperating teacher (three-way conference with student teacher and university supervisor) of the student teacher</a:t>
            </a:r>
          </a:p>
          <a:p>
            <a:pPr lvl="1"/>
            <a:r>
              <a:rPr lang="en-US" sz="2200" dirty="0"/>
              <a:t>Complete PDE 430 Midterm</a:t>
            </a:r>
          </a:p>
          <a:p>
            <a:pPr lvl="1"/>
            <a:r>
              <a:rPr lang="en-US" sz="2200" dirty="0"/>
              <a:t>Submit forms via Falcon Link</a:t>
            </a:r>
          </a:p>
          <a:p>
            <a:r>
              <a:rPr lang="en-US" sz="2400" dirty="0">
                <a:hlinkClick r:id="rId5"/>
              </a:rPr>
              <a:t>Final Evaluations </a:t>
            </a:r>
            <a:r>
              <a:rPr lang="en-US" sz="2400" dirty="0"/>
              <a:t> </a:t>
            </a:r>
          </a:p>
          <a:p>
            <a:pPr lvl="1"/>
            <a:r>
              <a:rPr lang="en-US" sz="2200" dirty="0"/>
              <a:t>Complete Messiah Final with input from cooperating teacher</a:t>
            </a:r>
          </a:p>
          <a:p>
            <a:pPr lvl="1"/>
            <a:r>
              <a:rPr lang="en-US" sz="2200" dirty="0"/>
              <a:t>Complete PDE 430 Final</a:t>
            </a:r>
          </a:p>
          <a:p>
            <a:pPr lvl="1"/>
            <a:r>
              <a:rPr lang="en-US" sz="2200" dirty="0"/>
              <a:t>Submit forms via Falcon Link</a:t>
            </a:r>
          </a:p>
          <a:p>
            <a:endParaRPr lang="en-US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386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/>
          <a:lstStyle/>
          <a:p>
            <a:pPr algn="ctr"/>
            <a:r>
              <a:rPr lang="en-US" dirty="0"/>
              <a:t>Midterm and Final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7"/>
            <a:ext cx="9621698" cy="518226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Messiah University Evaluation Form is to be completed and signed electronically by the university supervisor with input from the cooperating teacher.</a:t>
            </a:r>
          </a:p>
          <a:p>
            <a:r>
              <a:rPr lang="en-US" sz="2400" dirty="0"/>
              <a:t>The PDE 430 Form is to be completed by the university supervisor.</a:t>
            </a:r>
          </a:p>
          <a:p>
            <a:r>
              <a:rPr lang="en-US" sz="2400" dirty="0"/>
              <a:t>The university supervisor will conference with the student teacher to explain the final evaluations and remind the student of the need for electronic signature.</a:t>
            </a:r>
          </a:p>
          <a:p>
            <a:r>
              <a:rPr lang="en-US" sz="2400" dirty="0"/>
              <a:t>Both evaluation forms are automatically submitted to the Field Experience Office for approval once all parties have provided electronic signatures.</a:t>
            </a:r>
          </a:p>
          <a:p>
            <a:r>
              <a:rPr lang="en-US" sz="2400" dirty="0"/>
              <a:t>Both final evaluation forms will be available to the student through Falcon Link after TEP Office review at the end of the semester.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11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Guidelines for Live Performance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917"/>
            <a:ext cx="9621698" cy="5182264"/>
          </a:xfrm>
        </p:spPr>
        <p:txBody>
          <a:bodyPr>
            <a:normAutofit/>
          </a:bodyPr>
          <a:lstStyle/>
          <a:p>
            <a:r>
              <a:rPr lang="en-US" sz="2400" dirty="0"/>
              <a:t>Ideally, the university supervisor and cooperating teacher are observing the student teacher doing some whole group instruction.</a:t>
            </a:r>
          </a:p>
          <a:p>
            <a:r>
              <a:rPr lang="en-US" sz="2400" dirty="0"/>
              <a:t>The dates of the live observations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may or may not </a:t>
            </a:r>
            <a:r>
              <a:rPr lang="en-US" sz="2400" dirty="0"/>
              <a:t>be announced to the student teacher.</a:t>
            </a:r>
          </a:p>
          <a:p>
            <a:r>
              <a:rPr lang="en-US" sz="2400" dirty="0"/>
              <a:t>Soon after the live observation the university supervisor/ cooperating teacher will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conference</a:t>
            </a:r>
            <a:r>
              <a:rPr lang="en-US" sz="2400" dirty="0"/>
              <a:t> with the student and review the observation form.</a:t>
            </a:r>
          </a:p>
          <a:p>
            <a:r>
              <a:rPr lang="en-US" sz="2400" dirty="0"/>
              <a:t>A hard copy of the student teacher’s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written instructional plan </a:t>
            </a:r>
            <a:r>
              <a:rPr lang="en-US" sz="2400" dirty="0"/>
              <a:t>must be available for the university supervisor to review at the time of the observation.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3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10440</TotalTime>
  <Words>1868</Words>
  <Application>Microsoft Office PowerPoint</Application>
  <PresentationFormat>Widescreen</PresentationFormat>
  <Paragraphs>234</Paragraphs>
  <Slides>24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Rage Italic</vt:lpstr>
      <vt:lpstr>Times New Roman</vt:lpstr>
      <vt:lpstr>Trebuchet MS</vt:lpstr>
      <vt:lpstr>Wingdings 3</vt:lpstr>
      <vt:lpstr>Facet</vt:lpstr>
      <vt:lpstr>PowerPoint Presentation</vt:lpstr>
      <vt:lpstr>Teacher Education Program  Mission Statement</vt:lpstr>
      <vt:lpstr>Fear and the Power Relationships</vt:lpstr>
      <vt:lpstr>Finding detailed information about the Professional Semester</vt:lpstr>
      <vt:lpstr>Background for the Professional Semester</vt:lpstr>
      <vt:lpstr>Supervision Requirements: Cooperating Teacher</vt:lpstr>
      <vt:lpstr>Supervision Requirements: University Supervisor</vt:lpstr>
      <vt:lpstr>Midterm and Final Evaluation</vt:lpstr>
      <vt:lpstr>Guidelines for Live Performance Observations</vt:lpstr>
      <vt:lpstr>Guidelines for Student Self-Monitoring Video Assignment</vt:lpstr>
      <vt:lpstr>Student Planning Expectations</vt:lpstr>
      <vt:lpstr>Goals and Weekly Reflections</vt:lpstr>
      <vt:lpstr>Goals and Weekly Reflections (cont.)</vt:lpstr>
      <vt:lpstr>Guidelines for School Attendance</vt:lpstr>
      <vt:lpstr>Attendance Expectations</vt:lpstr>
      <vt:lpstr>Substitute Policy</vt:lpstr>
      <vt:lpstr>Certification</vt:lpstr>
      <vt:lpstr>Stages of Concern</vt:lpstr>
      <vt:lpstr>Communication 101</vt:lpstr>
      <vt:lpstr>Dos            Don’ts</vt:lpstr>
      <vt:lpstr>Canvas</vt:lpstr>
      <vt:lpstr>Receive Text messages through Canvas</vt:lpstr>
      <vt:lpstr>Who to Contact</vt:lpstr>
      <vt:lpstr>Paperwork and Supervisor Connection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Fisler, Jennifer</dc:creator>
  <cp:lastModifiedBy>McGill, Julie</cp:lastModifiedBy>
  <cp:revision>39</cp:revision>
  <dcterms:created xsi:type="dcterms:W3CDTF">2020-07-14T14:54:18Z</dcterms:created>
  <dcterms:modified xsi:type="dcterms:W3CDTF">2023-07-13T18:10:30Z</dcterms:modified>
</cp:coreProperties>
</file>