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7315200" cy="9321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1659"/>
    <a:srgbClr val="5400A9"/>
    <a:srgbClr val="EEE2EF"/>
    <a:srgbClr val="EFDBFF"/>
    <a:srgbClr val="D8C8FF"/>
    <a:srgbClr val="C1A9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627"/>
    <p:restoredTop sz="96405"/>
  </p:normalViewPr>
  <p:slideViewPr>
    <p:cSldViewPr snapToGrid="0" snapToObjects="1">
      <p:cViewPr varScale="1">
        <p:scale>
          <a:sx n="63" d="100"/>
          <a:sy n="63" d="100"/>
        </p:scale>
        <p:origin x="202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8473" y="4194355"/>
            <a:ext cx="6592086" cy="449208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953" y="1346482"/>
            <a:ext cx="6391802" cy="2045473"/>
          </a:xfrm>
          <a:effectLst/>
        </p:spPr>
        <p:txBody>
          <a:bodyPr anchor="b">
            <a:normAutofit/>
          </a:bodyPr>
          <a:lstStyle>
            <a:lvl1pPr>
              <a:defRPr sz="288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953" y="3391956"/>
            <a:ext cx="6391802" cy="802399"/>
          </a:xfrm>
        </p:spPr>
        <p:txBody>
          <a:bodyPr anchor="t">
            <a:normAutofit/>
          </a:bodyPr>
          <a:lstStyle>
            <a:lvl1pPr marL="0" indent="0" algn="l">
              <a:buNone/>
              <a:defRPr sz="1280" cap="all">
                <a:solidFill>
                  <a:schemeClr val="accent2"/>
                </a:solidFill>
              </a:defRPr>
            </a:lvl1pPr>
            <a:lvl2pPr marL="365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31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63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26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B36307F-8D4F-E94D-B0C4-F65CD6EF738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3605D88-390D-5F49-A796-AF04E12CD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06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58474" y="815183"/>
            <a:ext cx="6590966" cy="17110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307F-8D4F-E94D-B0C4-F65CD6EF738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5D88-390D-5F49-A796-AF04E12CD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4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5303521" y="815182"/>
            <a:ext cx="1645919" cy="790674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1" y="918486"/>
            <a:ext cx="1202498" cy="704514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4954" y="918486"/>
            <a:ext cx="4737767" cy="70451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96204" y="8095933"/>
            <a:ext cx="758138" cy="4963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B36307F-8D4F-E94D-B0C4-F65CD6EF738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954" y="8090053"/>
            <a:ext cx="4737767" cy="4963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3605D88-390D-5F49-A796-AF04E12CD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53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58474" y="815183"/>
            <a:ext cx="6590966" cy="17110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953" y="3028434"/>
            <a:ext cx="6391802" cy="4935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307F-8D4F-E94D-B0C4-F65CD6EF738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5D88-390D-5F49-A796-AF04E12CD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420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62117" y="6989275"/>
            <a:ext cx="6590966" cy="17110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955" y="4127490"/>
            <a:ext cx="6391801" cy="2045473"/>
          </a:xfrm>
        </p:spPr>
        <p:txBody>
          <a:bodyPr anchor="b">
            <a:normAutofit/>
          </a:bodyPr>
          <a:lstStyle>
            <a:lvl1pPr algn="l">
              <a:defRPr sz="288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955" y="6172963"/>
            <a:ext cx="6391801" cy="816311"/>
          </a:xfrm>
        </p:spPr>
        <p:txBody>
          <a:bodyPr anchor="t">
            <a:normAutofit/>
          </a:bodyPr>
          <a:lstStyle>
            <a:lvl1pPr marL="0" indent="0" algn="l">
              <a:buNone/>
              <a:defRPr sz="1440" cap="all">
                <a:solidFill>
                  <a:schemeClr val="accent2"/>
                </a:solidFill>
              </a:defRPr>
            </a:lvl1pPr>
            <a:lvl2pPr marL="36576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B36307F-8D4F-E94D-B0C4-F65CD6EF738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3605D88-390D-5F49-A796-AF04E12CD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93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58474" y="815183"/>
            <a:ext cx="6590966" cy="17110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954" y="3028433"/>
            <a:ext cx="3119622" cy="493825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0625" y="3028434"/>
            <a:ext cx="3126130" cy="493825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307F-8D4F-E94D-B0C4-F65CD6EF738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5D88-390D-5F49-A796-AF04E12CD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69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358474" y="815183"/>
            <a:ext cx="6590966" cy="17110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9775" y="3028434"/>
            <a:ext cx="2874800" cy="783289"/>
          </a:xfrm>
        </p:spPr>
        <p:txBody>
          <a:bodyPr anchor="b">
            <a:noAutofit/>
          </a:bodyPr>
          <a:lstStyle>
            <a:lvl1pPr marL="0" indent="0">
              <a:buNone/>
              <a:defRPr sz="1760" b="0">
                <a:solidFill>
                  <a:schemeClr val="accent2"/>
                </a:solidFill>
              </a:defRPr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54" y="3977262"/>
            <a:ext cx="3119622" cy="398942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75447" y="3028434"/>
            <a:ext cx="2881308" cy="783289"/>
          </a:xfrm>
        </p:spPr>
        <p:txBody>
          <a:bodyPr anchor="b">
            <a:noAutofit/>
          </a:bodyPr>
          <a:lstStyle>
            <a:lvl1pPr marL="0" indent="0">
              <a:buNone/>
              <a:defRPr sz="1760" b="0">
                <a:solidFill>
                  <a:schemeClr val="accent2"/>
                </a:solidFill>
              </a:defRPr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30625" y="3977262"/>
            <a:ext cx="3126130" cy="398942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307F-8D4F-E94D-B0C4-F65CD6EF738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5D88-390D-5F49-A796-AF04E12CD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342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358474" y="815183"/>
            <a:ext cx="6590966" cy="17110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307F-8D4F-E94D-B0C4-F65CD6EF738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5D88-390D-5F49-A796-AF04E12CD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307F-8D4F-E94D-B0C4-F65CD6EF738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5D88-390D-5F49-A796-AF04E12CD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300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362117" y="6989275"/>
            <a:ext cx="6590966" cy="17326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082" y="7152825"/>
            <a:ext cx="2829300" cy="937228"/>
          </a:xfrm>
        </p:spPr>
        <p:txBody>
          <a:bodyPr anchor="ctr"/>
          <a:lstStyle>
            <a:lvl1pPr algn="l">
              <a:defRPr sz="16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19" y="817187"/>
            <a:ext cx="6592320" cy="5715413"/>
          </a:xfrm>
        </p:spPr>
        <p:txBody>
          <a:bodyPr anchor="ctr"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  <a:lvl2pPr>
              <a:defRPr sz="1440">
                <a:solidFill>
                  <a:schemeClr val="tx2"/>
                </a:solidFill>
              </a:defRPr>
            </a:lvl2pPr>
            <a:lvl3pPr>
              <a:defRPr sz="1280">
                <a:solidFill>
                  <a:schemeClr val="tx2"/>
                </a:solidFill>
              </a:defRPr>
            </a:lvl3pPr>
            <a:lvl4pPr>
              <a:defRPr sz="1120">
                <a:solidFill>
                  <a:schemeClr val="tx2"/>
                </a:solidFill>
              </a:defRPr>
            </a:lvl4pPr>
            <a:lvl5pPr>
              <a:defRPr sz="1120">
                <a:solidFill>
                  <a:schemeClr val="tx2"/>
                </a:solidFill>
              </a:defRPr>
            </a:lvl5pPr>
            <a:lvl6pPr>
              <a:defRPr sz="1120">
                <a:solidFill>
                  <a:schemeClr val="tx2"/>
                </a:solidFill>
              </a:defRPr>
            </a:lvl6pPr>
            <a:lvl7pPr>
              <a:defRPr sz="1120">
                <a:solidFill>
                  <a:schemeClr val="tx2"/>
                </a:solidFill>
              </a:defRPr>
            </a:lvl7pPr>
            <a:lvl8pPr>
              <a:defRPr sz="1120">
                <a:solidFill>
                  <a:schemeClr val="tx2"/>
                </a:solidFill>
              </a:defRPr>
            </a:lvl8pPr>
            <a:lvl9pPr>
              <a:defRPr sz="112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44494" y="7152824"/>
            <a:ext cx="3412262" cy="937230"/>
          </a:xfrm>
        </p:spPr>
        <p:txBody>
          <a:bodyPr anchor="ctr">
            <a:normAutofit/>
          </a:bodyPr>
          <a:lstStyle>
            <a:lvl1pPr marL="0" indent="0" algn="r">
              <a:buNone/>
              <a:defRPr sz="880">
                <a:solidFill>
                  <a:schemeClr val="bg1"/>
                </a:solidFill>
              </a:defRPr>
            </a:lvl1pPr>
            <a:lvl2pPr marL="365760" indent="0">
              <a:buNone/>
              <a:defRPr sz="880"/>
            </a:lvl2pPr>
            <a:lvl3pPr marL="731520" indent="0">
              <a:buNone/>
              <a:defRPr sz="800"/>
            </a:lvl3pPr>
            <a:lvl4pPr marL="1097280" indent="0">
              <a:buNone/>
              <a:defRPr sz="720"/>
            </a:lvl4pPr>
            <a:lvl5pPr marL="1463040" indent="0">
              <a:buNone/>
              <a:defRPr sz="720"/>
            </a:lvl5pPr>
            <a:lvl6pPr marL="1828800" indent="0">
              <a:buNone/>
              <a:defRPr sz="720"/>
            </a:lvl6pPr>
            <a:lvl7pPr marL="2194560" indent="0">
              <a:buNone/>
              <a:defRPr sz="720"/>
            </a:lvl7pPr>
            <a:lvl8pPr marL="2560320" indent="0">
              <a:buNone/>
              <a:defRPr sz="720"/>
            </a:lvl8pPr>
            <a:lvl9pPr marL="2926080" indent="0">
              <a:buNone/>
              <a:defRPr sz="7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B36307F-8D4F-E94D-B0C4-F65CD6EF738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3605D88-390D-5F49-A796-AF04E12CD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2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953" y="6379532"/>
            <a:ext cx="6391802" cy="770344"/>
          </a:xfrm>
        </p:spPr>
        <p:txBody>
          <a:bodyPr anchor="b">
            <a:normAutofit/>
          </a:bodyPr>
          <a:lstStyle>
            <a:lvl1pPr algn="l">
              <a:defRPr sz="192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8474" y="815182"/>
            <a:ext cx="6590965" cy="4835228"/>
          </a:xfrm>
        </p:spPr>
        <p:txBody>
          <a:bodyPr anchor="t">
            <a:normAutofit/>
          </a:bodyPr>
          <a:lstStyle>
            <a:lvl1pPr marL="0" indent="0" algn="ctr">
              <a:buNone/>
              <a:defRPr sz="1280"/>
            </a:lvl1pPr>
            <a:lvl2pPr marL="365760" indent="0">
              <a:buNone/>
              <a:defRPr sz="1280"/>
            </a:lvl2pPr>
            <a:lvl3pPr marL="731520" indent="0">
              <a:buNone/>
              <a:defRPr sz="1280"/>
            </a:lvl3pPr>
            <a:lvl4pPr marL="1097280" indent="0">
              <a:buNone/>
              <a:defRPr sz="1280"/>
            </a:lvl4pPr>
            <a:lvl5pPr marL="1463040" indent="0">
              <a:buNone/>
              <a:defRPr sz="1280"/>
            </a:lvl5pPr>
            <a:lvl6pPr marL="1828800" indent="0">
              <a:buNone/>
              <a:defRPr sz="1280"/>
            </a:lvl6pPr>
            <a:lvl7pPr marL="2194560" indent="0">
              <a:buNone/>
              <a:defRPr sz="1280"/>
            </a:lvl7pPr>
            <a:lvl8pPr marL="2560320" indent="0">
              <a:buNone/>
              <a:defRPr sz="1280"/>
            </a:lvl8pPr>
            <a:lvl9pPr marL="2926080" indent="0">
              <a:buNone/>
              <a:defRPr sz="128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953" y="7149876"/>
            <a:ext cx="6391802" cy="813749"/>
          </a:xfrm>
        </p:spPr>
        <p:txBody>
          <a:bodyPr>
            <a:normAutofit/>
          </a:bodyPr>
          <a:lstStyle>
            <a:lvl1pPr marL="0" indent="0">
              <a:buNone/>
              <a:defRPr sz="960"/>
            </a:lvl1pPr>
            <a:lvl2pPr marL="365760" indent="0">
              <a:buNone/>
              <a:defRPr sz="960"/>
            </a:lvl2pPr>
            <a:lvl3pPr marL="731520" indent="0">
              <a:buNone/>
              <a:defRPr sz="800"/>
            </a:lvl3pPr>
            <a:lvl4pPr marL="1097280" indent="0">
              <a:buNone/>
              <a:defRPr sz="720"/>
            </a:lvl4pPr>
            <a:lvl5pPr marL="1463040" indent="0">
              <a:buNone/>
              <a:defRPr sz="720"/>
            </a:lvl5pPr>
            <a:lvl6pPr marL="1828800" indent="0">
              <a:buNone/>
              <a:defRPr sz="720"/>
            </a:lvl6pPr>
            <a:lvl7pPr marL="2194560" indent="0">
              <a:buNone/>
              <a:defRPr sz="720"/>
            </a:lvl7pPr>
            <a:lvl8pPr marL="2560320" indent="0">
              <a:buNone/>
              <a:defRPr sz="720"/>
            </a:lvl8pPr>
            <a:lvl9pPr marL="2926080" indent="0">
              <a:buNone/>
              <a:defRPr sz="7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307F-8D4F-E94D-B0C4-F65CD6EF738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05D88-390D-5F49-A796-AF04E12CD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98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4953" y="934456"/>
            <a:ext cx="6391802" cy="14725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953" y="3028434"/>
            <a:ext cx="6391802" cy="4935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47462" y="8095933"/>
            <a:ext cx="1706880" cy="49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0">
                <a:solidFill>
                  <a:schemeClr val="accent2"/>
                </a:solidFill>
              </a:defRPr>
            </a:lvl1pPr>
          </a:lstStyle>
          <a:p>
            <a:fld id="{1B36307F-8D4F-E94D-B0C4-F65CD6EF738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954" y="8090053"/>
            <a:ext cx="3896468" cy="49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2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40381" y="8095933"/>
            <a:ext cx="616374" cy="49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0">
                <a:solidFill>
                  <a:schemeClr val="accent2"/>
                </a:solidFill>
              </a:defRPr>
            </a:lvl1pPr>
          </a:lstStyle>
          <a:p>
            <a:fld id="{E3605D88-390D-5F49-A796-AF04E12CD4E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473" y="599875"/>
            <a:ext cx="2175927" cy="14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4780801" y="599875"/>
            <a:ext cx="2168640" cy="146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2573281" y="599875"/>
            <a:ext cx="2168640" cy="146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5633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5760" rtl="0" eaLnBrk="1" latinLnBrk="0" hangingPunct="1">
        <a:spcBef>
          <a:spcPct val="0"/>
        </a:spcBef>
        <a:buNone/>
        <a:defRPr sz="224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44800" indent="-244800" algn="l" defTabSz="365760" rtl="0" eaLnBrk="1" latinLnBrk="0" hangingPunct="1">
        <a:spcBef>
          <a:spcPct val="20000"/>
        </a:spcBef>
        <a:spcAft>
          <a:spcPts val="48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40" kern="1200">
          <a:solidFill>
            <a:schemeClr val="tx2"/>
          </a:solidFill>
          <a:latin typeface="+mn-lt"/>
          <a:ea typeface="+mn-ea"/>
          <a:cs typeface="+mn-cs"/>
        </a:defRPr>
      </a:lvl1pPr>
      <a:lvl2pPr marL="504000" indent="-244800" algn="l" defTabSz="365760" rtl="0" eaLnBrk="1" latinLnBrk="0" hangingPunct="1">
        <a:spcBef>
          <a:spcPct val="20000"/>
        </a:spcBef>
        <a:spcAft>
          <a:spcPts val="48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8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216000" algn="l" defTabSz="365760" rtl="0" eaLnBrk="1" latinLnBrk="0" hangingPunct="1">
        <a:spcBef>
          <a:spcPct val="20000"/>
        </a:spcBef>
        <a:spcAft>
          <a:spcPts val="48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120" kern="1200">
          <a:solidFill>
            <a:schemeClr val="tx2"/>
          </a:solidFill>
          <a:latin typeface="+mn-lt"/>
          <a:ea typeface="+mn-ea"/>
          <a:cs typeface="+mn-cs"/>
        </a:defRPr>
      </a:lvl3pPr>
      <a:lvl4pPr marL="993600" indent="-187200" algn="l" defTabSz="365760" rtl="0" eaLnBrk="1" latinLnBrk="0" hangingPunct="1">
        <a:spcBef>
          <a:spcPct val="20000"/>
        </a:spcBef>
        <a:spcAft>
          <a:spcPts val="48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60" kern="1200">
          <a:solidFill>
            <a:schemeClr val="tx2"/>
          </a:solidFill>
          <a:latin typeface="+mn-lt"/>
          <a:ea typeface="+mn-ea"/>
          <a:cs typeface="+mn-cs"/>
        </a:defRPr>
      </a:lvl4pPr>
      <a:lvl5pPr marL="1281600" indent="-187200" algn="l" defTabSz="365760" rtl="0" eaLnBrk="1" latinLnBrk="0" hangingPunct="1">
        <a:spcBef>
          <a:spcPct val="20000"/>
        </a:spcBef>
        <a:spcAft>
          <a:spcPts val="48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60" kern="1200">
          <a:solidFill>
            <a:schemeClr val="tx2"/>
          </a:solidFill>
          <a:latin typeface="+mn-lt"/>
          <a:ea typeface="+mn-ea"/>
          <a:cs typeface="+mn-cs"/>
        </a:defRPr>
      </a:lvl5pPr>
      <a:lvl6pPr marL="1520000" indent="-182880" algn="l" defTabSz="365760" rtl="0" eaLnBrk="1" latinLnBrk="0" hangingPunct="1">
        <a:spcBef>
          <a:spcPct val="20000"/>
        </a:spcBef>
        <a:spcAft>
          <a:spcPts val="48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60" kern="1200">
          <a:solidFill>
            <a:schemeClr val="tx2"/>
          </a:solidFill>
          <a:latin typeface="+mn-lt"/>
          <a:ea typeface="+mn-ea"/>
          <a:cs typeface="+mn-cs"/>
        </a:defRPr>
      </a:lvl6pPr>
      <a:lvl7pPr marL="1760000" indent="-182880" algn="l" defTabSz="365760" rtl="0" eaLnBrk="1" latinLnBrk="0" hangingPunct="1">
        <a:spcBef>
          <a:spcPct val="20000"/>
        </a:spcBef>
        <a:spcAft>
          <a:spcPts val="48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60" kern="1200">
          <a:solidFill>
            <a:schemeClr val="tx2"/>
          </a:solidFill>
          <a:latin typeface="+mn-lt"/>
          <a:ea typeface="+mn-ea"/>
          <a:cs typeface="+mn-cs"/>
        </a:defRPr>
      </a:lvl7pPr>
      <a:lvl8pPr marL="2000000" indent="-182880" algn="l" defTabSz="365760" rtl="0" eaLnBrk="1" latinLnBrk="0" hangingPunct="1">
        <a:spcBef>
          <a:spcPct val="20000"/>
        </a:spcBef>
        <a:spcAft>
          <a:spcPts val="48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60" kern="1200">
          <a:solidFill>
            <a:schemeClr val="tx2"/>
          </a:solidFill>
          <a:latin typeface="+mn-lt"/>
          <a:ea typeface="+mn-ea"/>
          <a:cs typeface="+mn-cs"/>
        </a:defRPr>
      </a:lvl8pPr>
      <a:lvl9pPr marL="2240000" indent="-182880" algn="l" defTabSz="365760" rtl="0" eaLnBrk="1" latinLnBrk="0" hangingPunct="1">
        <a:spcBef>
          <a:spcPct val="20000"/>
        </a:spcBef>
        <a:spcAft>
          <a:spcPts val="48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6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36576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36576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36576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36576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36576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36576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36576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36576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B49853-D2BC-5447-9E35-E2416EA8C94D}"/>
              </a:ext>
            </a:extLst>
          </p:cNvPr>
          <p:cNvSpPr/>
          <p:nvPr/>
        </p:nvSpPr>
        <p:spPr>
          <a:xfrm>
            <a:off x="3954483" y="878775"/>
            <a:ext cx="2992581" cy="20544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613362-F8A2-5249-8258-F081DEFECC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5191" y="5587747"/>
            <a:ext cx="1073472" cy="51812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F60F69-5B30-694D-9493-177B1ED1A8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4099" y="3810263"/>
            <a:ext cx="2610055" cy="386113"/>
          </a:xfrm>
        </p:spPr>
        <p:txBody>
          <a:bodyPr>
            <a:normAutofit/>
          </a:bodyPr>
          <a:lstStyle/>
          <a:p>
            <a:r>
              <a:rPr lang="en-US" sz="1600" dirty="0"/>
              <a:t>La Mirada, California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47348B-1320-7746-85E5-DDAD32B07C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944" y="1103894"/>
            <a:ext cx="2327660" cy="130516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03E12BF-12DB-834B-B9B9-94917690F9D8}"/>
              </a:ext>
            </a:extLst>
          </p:cNvPr>
          <p:cNvSpPr txBox="1"/>
          <p:nvPr/>
        </p:nvSpPr>
        <p:spPr>
          <a:xfrm>
            <a:off x="3954483" y="2443053"/>
            <a:ext cx="29925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Partner Institution Fact Sheet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31DC3A-ABEF-CD41-BE03-9454CE4DBBB6}"/>
              </a:ext>
            </a:extLst>
          </p:cNvPr>
          <p:cNvSpPr txBox="1"/>
          <p:nvPr/>
        </p:nvSpPr>
        <p:spPr>
          <a:xfrm>
            <a:off x="4108862" y="3024881"/>
            <a:ext cx="2838202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Private Christian university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Bachelor’s, master’s, and doctoral degrees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3,700 undergrads + 2,100 grads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b="1" dirty="0">
                <a:latin typeface="Calibri" panose="020F0502020204030204" pitchFamily="34" charset="0"/>
                <a:cs typeface="Calibri" panose="020F0502020204030204" pitchFamily="34" charset="0"/>
              </a:rPr>
              <a:t>biola.edu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E63CD26-E8D1-FD4B-B723-6B3C42670F2F}"/>
              </a:ext>
            </a:extLst>
          </p:cNvPr>
          <p:cNvSpPr/>
          <p:nvPr/>
        </p:nvSpPr>
        <p:spPr>
          <a:xfrm>
            <a:off x="629392" y="4429540"/>
            <a:ext cx="3847605" cy="1983133"/>
          </a:xfrm>
          <a:prstGeom prst="rect">
            <a:avLst/>
          </a:prstGeom>
          <a:solidFill>
            <a:schemeClr val="accent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MISSION STATEMENT</a:t>
            </a:r>
          </a:p>
          <a:p>
            <a:endParaRPr lang="en-US" dirty="0"/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The mission of Biola University is biblically centered education, scholarship and </a:t>
            </a: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service — equipping men and women in mind and character to impact the world for the Lord Jesus Christ.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31FCD0-4168-124E-AA69-81DC1BB3AB29}"/>
              </a:ext>
            </a:extLst>
          </p:cNvPr>
          <p:cNvSpPr/>
          <p:nvPr/>
        </p:nvSpPr>
        <p:spPr>
          <a:xfrm>
            <a:off x="4690753" y="4429541"/>
            <a:ext cx="2030681" cy="1983132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50" dirty="0">
                <a:latin typeface="Calibri" panose="020F0502020204030204" pitchFamily="34" charset="0"/>
                <a:cs typeface="Calibri" panose="020F0502020204030204" pitchFamily="34" charset="0"/>
              </a:rPr>
              <a:t>Popular Majors: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Business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Education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English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Film Production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Journalism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Nursing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Public Relations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Studio Arts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D05F30A-2117-3D48-B41C-D07A533ADFB4}"/>
              </a:ext>
            </a:extLst>
          </p:cNvPr>
          <p:cNvSpPr/>
          <p:nvPr/>
        </p:nvSpPr>
        <p:spPr>
          <a:xfrm>
            <a:off x="629392" y="6626431"/>
            <a:ext cx="3479470" cy="181659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NCAA Division II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Baseball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Basketball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Cross Country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Golf (Women’s)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Soccer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Softball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Swim/Dive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Tennis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Track &amp; Field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Volleyball (Women’s)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Water Polo</a:t>
            </a:r>
          </a:p>
          <a:p>
            <a:pPr algn="ctr"/>
            <a:endParaRPr lang="en-US" dirty="0"/>
          </a:p>
        </p:txBody>
      </p:sp>
      <p:pic>
        <p:nvPicPr>
          <p:cNvPr id="5" name="Picture 2" descr="Biola Logo Guidelines - Resources - Biola University">
            <a:extLst>
              <a:ext uri="{FF2B5EF4-FFF2-40B4-BE49-F238E27FC236}">
                <a16:creationId xmlns:a16="http://schemas.microsoft.com/office/drawing/2014/main" id="{FA0A1D63-E546-CF49-AE2C-056068D417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52" t="27042" r="17628" b="27670"/>
          <a:stretch/>
        </p:blipFill>
        <p:spPr bwMode="auto">
          <a:xfrm>
            <a:off x="577040" y="2896559"/>
            <a:ext cx="3152328" cy="999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iola in top tier of “Best National Universities” - Discover La Mirada  California">
            <a:extLst>
              <a:ext uri="{FF2B5EF4-FFF2-40B4-BE49-F238E27FC236}">
                <a16:creationId xmlns:a16="http://schemas.microsoft.com/office/drawing/2014/main" id="{B2F9C11A-BD1C-514B-BB70-1A169C08B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76" y="878774"/>
            <a:ext cx="3083657" cy="2054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isit - Admissions - Biola University">
            <a:extLst>
              <a:ext uri="{FF2B5EF4-FFF2-40B4-BE49-F238E27FC236}">
                <a16:creationId xmlns:a16="http://schemas.microsoft.com/office/drawing/2014/main" id="{3052F07A-4173-F442-B10C-37E7CB56D3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520" y="6645837"/>
            <a:ext cx="2419914" cy="1654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3748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AE199-7AD7-D943-B99E-10AA884F2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953" y="934457"/>
            <a:ext cx="3311400" cy="538084"/>
          </a:xfrm>
        </p:spPr>
        <p:txBody>
          <a:bodyPr>
            <a:noAutofit/>
          </a:bodyPr>
          <a:lstStyle/>
          <a:p>
            <a:r>
              <a:rPr lang="en-US" sz="3000" dirty="0"/>
              <a:t>La </a:t>
            </a:r>
            <a:r>
              <a:rPr lang="en-US" sz="3000" dirty="0" err="1"/>
              <a:t>mirada</a:t>
            </a:r>
            <a:r>
              <a:rPr lang="en-US" sz="3000" dirty="0"/>
              <a:t>, CA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5B3E73-B921-6D42-9134-A5F3A907765E}"/>
              </a:ext>
            </a:extLst>
          </p:cNvPr>
          <p:cNvSpPr txBox="1"/>
          <p:nvPr/>
        </p:nvSpPr>
        <p:spPr>
          <a:xfrm>
            <a:off x="464953" y="1472541"/>
            <a:ext cx="259888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Population: 48,800</a:t>
            </a:r>
            <a:b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Info: </a:t>
            </a:r>
            <a:r>
              <a:rPr lang="en-US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cityoflamirada.org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EEBFA2-5BE0-E149-94DA-7E440DBDC4AA}"/>
              </a:ext>
            </a:extLst>
          </p:cNvPr>
          <p:cNvSpPr txBox="1"/>
          <p:nvPr/>
        </p:nvSpPr>
        <p:spPr>
          <a:xfrm>
            <a:off x="3730926" y="946598"/>
            <a:ext cx="294508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car:</a:t>
            </a:r>
          </a:p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25 mins to Anaheim, CA</a:t>
            </a:r>
          </a:p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 mins to Los Angeles, CA</a:t>
            </a:r>
          </a:p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 mins to Long Beach, CA</a:t>
            </a:r>
          </a:p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55 mins to Huntington Beach, CA</a:t>
            </a:r>
          </a:p>
          <a:p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D4C8D7-E075-954B-A901-375503DFBF93}"/>
              </a:ext>
            </a:extLst>
          </p:cNvPr>
          <p:cNvSpPr/>
          <p:nvPr/>
        </p:nvSpPr>
        <p:spPr>
          <a:xfrm>
            <a:off x="461962" y="6899564"/>
            <a:ext cx="3528147" cy="198317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Biola University Campus Life</a:t>
            </a:r>
          </a:p>
          <a:p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Intercultural Clubs and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Special interest clubs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Intramural sports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Service opportunities</a:t>
            </a:r>
          </a:p>
          <a:p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0EF465E-CC44-A542-9A43-687812F4429C}"/>
              </a:ext>
            </a:extLst>
          </p:cNvPr>
          <p:cNvSpPr/>
          <p:nvPr/>
        </p:nvSpPr>
        <p:spPr>
          <a:xfrm>
            <a:off x="3776353" y="6897585"/>
            <a:ext cx="3076885" cy="198317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Multiple chapel services per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Prayer groups Tuesday &amp; Thursday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4 ministry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Annual theme for chapel focus</a:t>
            </a:r>
          </a:p>
          <a:p>
            <a:endParaRPr lang="en-US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biola.edu/spiritual-development/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1017197-6E25-784C-9EE6-AC5ADC0C8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9881" y="3028434"/>
            <a:ext cx="3484605" cy="307091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A00538-4EE6-C04F-BA7D-B96B070E64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513" y="2530924"/>
            <a:ext cx="5335680" cy="4364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14275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Custom 6">
      <a:dk1>
        <a:srgbClr val="000000"/>
      </a:dk1>
      <a:lt1>
        <a:srgbClr val="FFFFFF"/>
      </a:lt1>
      <a:dk2>
        <a:srgbClr val="323232"/>
      </a:dk2>
      <a:lt2>
        <a:srgbClr val="8D2400"/>
      </a:lt2>
      <a:accent1>
        <a:srgbClr val="A5300F"/>
      </a:accent1>
      <a:accent2>
        <a:srgbClr val="D5441F"/>
      </a:accent2>
      <a:accent3>
        <a:srgbClr val="9E2A19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tnerInstitutionFactSheet" id="{66C28CF0-1387-F94F-AF3B-6A062F7FA043}" vid="{9F4BE2D4-E675-D243-B28B-8B2D6AE12B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59</TotalTime>
  <Words>186</Words>
  <Application>Microsoft Office PowerPoint</Application>
  <PresentationFormat>Custom</PresentationFormat>
  <Paragraphs>54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Gill Sans MT</vt:lpstr>
      <vt:lpstr>Wingdings 2</vt:lpstr>
      <vt:lpstr>Dividend</vt:lpstr>
      <vt:lpstr>PowerPoint Presentation</vt:lpstr>
      <vt:lpstr>La mirada, 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Benedict, Christine</dc:creator>
  <cp:lastModifiedBy>Keul, Tina</cp:lastModifiedBy>
  <cp:revision>8</cp:revision>
  <dcterms:created xsi:type="dcterms:W3CDTF">2022-02-15T14:52:29Z</dcterms:created>
  <dcterms:modified xsi:type="dcterms:W3CDTF">2022-02-15T20:01:32Z</dcterms:modified>
</cp:coreProperties>
</file>