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6" r:id="rId11"/>
    <p:sldId id="274" r:id="rId12"/>
    <p:sldId id="267" r:id="rId13"/>
    <p:sldId id="268" r:id="rId14"/>
    <p:sldId id="269" r:id="rId15"/>
    <p:sldId id="271" r:id="rId16"/>
    <p:sldId id="272" r:id="rId17"/>
    <p:sldId id="282" r:id="rId18"/>
    <p:sldId id="275" r:id="rId19"/>
    <p:sldId id="280" r:id="rId20"/>
    <p:sldId id="281" r:id="rId21"/>
    <p:sldId id="276" r:id="rId22"/>
    <p:sldId id="277" r:id="rId23"/>
    <p:sldId id="273" r:id="rId24"/>
  </p:sldIdLst>
  <p:sldSz cx="9144000" cy="5143500" type="screen16x9"/>
  <p:notesSz cx="6858000" cy="9144000"/>
  <p:embeddedFontLst>
    <p:embeddedFont>
      <p:font typeface="Lato" panose="020F0502020204030203" pitchFamily="34" charset="0"/>
      <p:regular r:id="rId26"/>
      <p:bold r:id="rId27"/>
      <p:italic r:id="rId28"/>
      <p:boldItalic r:id="rId29"/>
    </p:embeddedFont>
    <p:embeddedFont>
      <p:font typeface="Raleway" pitchFamily="2" charset="0"/>
      <p:regular r:id="rId30"/>
      <p:bold r:id="rId31"/>
      <p:italic r:id="rId32"/>
      <p:boldItalic r:id="rId3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283" autoAdjust="0"/>
  </p:normalViewPr>
  <p:slideViewPr>
    <p:cSldViewPr snapToGrid="0">
      <p:cViewPr varScale="1">
        <p:scale>
          <a:sx n="137" d="100"/>
          <a:sy n="137" d="100"/>
        </p:scale>
        <p:origin x="786" y="12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7.fntdata"/><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font" Target="fonts/font5.fntdata"/><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c6fa3c89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c6fa3c89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Curtis/Ashley</a:t>
            </a:r>
          </a:p>
          <a:p>
            <a:pPr marL="0" lvl="0" indent="0" algn="l" rtl="0">
              <a:spcBef>
                <a:spcPts val="0"/>
              </a:spcBef>
              <a:spcAft>
                <a:spcPts val="0"/>
              </a:spcAft>
              <a:buNone/>
            </a:pPr>
            <a:r>
              <a:rPr lang="en" dirty="0"/>
              <a:t>Welcome</a:t>
            </a: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ed922a7b44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ed922a7b44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Ashley </a:t>
            </a: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ed922a7b44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ed922a7b44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Ashley</a:t>
            </a:r>
            <a:endParaRPr dirty="0"/>
          </a:p>
        </p:txBody>
      </p:sp>
    </p:spTree>
    <p:extLst>
      <p:ext uri="{BB962C8B-B14F-4D97-AF65-F5344CB8AC3E}">
        <p14:creationId xmlns:p14="http://schemas.microsoft.com/office/powerpoint/2010/main" val="17736050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ed922a7b44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ed922a7b44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Ashley</a:t>
            </a: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ed922a7b44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ed922a7b44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Ashley</a:t>
            </a: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ed922a7b44_0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ed922a7b44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Curtis</a:t>
            </a: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ed922a7b44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ed922a7b44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Curtis </a:t>
            </a: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ed922a7b44_0_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ed922a7b44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Curtis </a:t>
            </a: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ed922a7b44_0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ed922a7b44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eb7560d45a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eb7560d45a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809191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eb7560d45a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eb7560d45a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848021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ed922a7b4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ed922a7b4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Curtis  - Acknowledge recognized, chartered, or executive groups </a:t>
            </a:r>
            <a:endParaRPr dirty="0"/>
          </a:p>
          <a:p>
            <a:pPr marL="0" lvl="0" indent="0" algn="l" rtl="0">
              <a:spcBef>
                <a:spcPts val="0"/>
              </a:spcBef>
              <a:spcAft>
                <a:spcPts val="0"/>
              </a:spcAft>
              <a:buNone/>
            </a:pPr>
            <a:r>
              <a:rPr lang="en" dirty="0"/>
              <a:t>Express gratitude for their support. Without advisors these key co-curricular activities that enhance leadership development, retention, and whole person formation - would not be a success</a:t>
            </a: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eb7560d45a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eb7560d45a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2522273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eb7560d45a_1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eb7560d45a_1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Abby</a:t>
            </a:r>
            <a:endParaRPr dirty="0"/>
          </a:p>
        </p:txBody>
      </p:sp>
    </p:spTree>
    <p:extLst>
      <p:ext uri="{BB962C8B-B14F-4D97-AF65-F5344CB8AC3E}">
        <p14:creationId xmlns:p14="http://schemas.microsoft.com/office/powerpoint/2010/main" val="38073744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e877734c50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e877734c50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Abby</a:t>
            </a:r>
            <a:endParaRPr dirty="0"/>
          </a:p>
          <a:p>
            <a:pPr marL="0" lvl="0" indent="0" algn="l" rtl="0">
              <a:spcBef>
                <a:spcPts val="0"/>
              </a:spcBef>
              <a:spcAft>
                <a:spcPts val="0"/>
              </a:spcAft>
              <a:buNone/>
            </a:pPr>
            <a:endParaRPr dirty="0"/>
          </a:p>
        </p:txBody>
      </p:sp>
    </p:spTree>
    <p:extLst>
      <p:ext uri="{BB962C8B-B14F-4D97-AF65-F5344CB8AC3E}">
        <p14:creationId xmlns:p14="http://schemas.microsoft.com/office/powerpoint/2010/main" val="11318102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ed922a7b44_0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ed922a7b44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ed922a7b44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ed922a7b44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Curtis </a:t>
            </a: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ed922a7b44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ed922a7b4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Curtis - Advisor handbook outlines the purpose of advisors and their responsibilities. It also has the expectations that advisors should be aware of for their students. Additionally, it has useful resources for students and advisors. This will be emailed to you all this week and it will also be up on our website</a:t>
            </a: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ed922a7b4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ed922a7b4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Curtis  --  OneDrive (Make sure student leaders are uploading club documents to their club email’s OneDrive.) Club Email- Club leaders should check their email 3x a week at least and should respond promptly to emails. Canvas- Clubs should upload their monthly reports to Canvas, and can view their club grading on Canvas. Club grading- 4 elements of club grading: 1. Fiscal responsibility (follow OSE policy regarding P-Card, tax-exemption, etc.), 2. Community Engagement- (events for student-body at-large, evaluated according to monthly report), 3. Attendance (Students must attend necessary club workshops and Student Senate) 4. Communication -  Advisor training- New advisors must attend advisor training. Advisor training must be renewed every 3 years. FalconLink Calendar- Component of campus engagement, must complete the form for events.</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ed922a7b44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ed922a7b44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Curtis - Advisors serve to give students actions to achieve their goals, tools to explore possibilities, and encouragement for new ideas. YOU support THEM. They drive the ship, you help keep it oiled. This means you can’t give direct orders, or kick people out, etc. You normally shouldn’t even be running your meetings. The students get to decide what and how - you help them determine what KIND and how MUCH. Bumpers on a bowling alley– you aren’t the bowler or the ball</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And remember that this is something students do in their FREE TIME. They should take it seriously, but ultimately this is a recreational activity. </a:t>
            </a: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ed922a7b44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ed922a7b44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Curtis - consultation on resources, policies, and forms… Any changes in leadership or status</a:t>
            </a: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ed922a7b44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ed922a7b44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Curtis </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ed922a7b44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ed922a7b44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Ashley</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w="38100" cap="flat" cmpd="sng">
            <a:solidFill>
              <a:schemeClr val="lt1"/>
            </a:solidFill>
            <a:prstDash val="solid"/>
            <a:round/>
            <a:headEnd type="none" w="sm" len="sm"/>
            <a:tailEnd type="none" w="sm" len="sm"/>
          </a:ln>
        </p:spPr>
      </p:cxnSp>
      <p:cxnSp>
        <p:nvCxnSpPr>
          <p:cNvPr id="11" name="Google Shape;11;p2"/>
          <p:cNvCxnSpPr/>
          <p:nvPr/>
        </p:nvCxnSpPr>
        <p:spPr>
          <a:xfrm>
            <a:off x="2477724" y="4740000"/>
            <a:ext cx="6244200" cy="0"/>
          </a:xfrm>
          <a:prstGeom prst="straightConnector1">
            <a:avLst/>
          </a:prstGeom>
          <a:noFill/>
          <a:ln w="19050" cap="flat" cmpd="sng">
            <a:solidFill>
              <a:schemeClr val="lt1"/>
            </a:solidFill>
            <a:prstDash val="solid"/>
            <a:round/>
            <a:headEnd type="none" w="sm" len="sm"/>
            <a:tailEnd type="none" w="sm" len="sm"/>
          </a:ln>
        </p:spPr>
      </p:cxnSp>
      <p:cxnSp>
        <p:nvCxnSpPr>
          <p:cNvPr id="12" name="Google Shape;12;p2"/>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13" name="Google Shape;13;p2"/>
          <p:cNvSpPr txBox="1">
            <a:spLocks noGrp="1"/>
          </p:cNvSpPr>
          <p:nvPr>
            <p:ph type="ctrTitle"/>
          </p:nvPr>
        </p:nvSpPr>
        <p:spPr>
          <a:xfrm>
            <a:off x="2371725" y="630225"/>
            <a:ext cx="6331500" cy="15420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14" name="Google Shape;14;p2"/>
          <p:cNvSpPr txBox="1">
            <a:spLocks noGrp="1"/>
          </p:cNvSpPr>
          <p:nvPr>
            <p:ph type="subTitle" idx="1"/>
          </p:nvPr>
        </p:nvSpPr>
        <p:spPr>
          <a:xfrm>
            <a:off x="2390267" y="3238450"/>
            <a:ext cx="6331500" cy="1241700"/>
          </a:xfrm>
          <a:prstGeom prst="rect">
            <a:avLst/>
          </a:prstGeom>
        </p:spPr>
        <p:txBody>
          <a:bodyPr spcFirstLastPara="1" wrap="square" lIns="91425" tIns="91425" rIns="91425" bIns="91425" anchor="b" anchorCtr="0">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5" name="Google Shape;15;p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6"/>
        <p:cNvGrpSpPr/>
        <p:nvPr/>
      </p:nvGrpSpPr>
      <p:grpSpPr>
        <a:xfrm>
          <a:off x="0" y="0"/>
          <a:ext cx="0" cy="0"/>
          <a:chOff x="0" y="0"/>
          <a:chExt cx="0" cy="0"/>
        </a:xfrm>
      </p:grpSpPr>
      <p:sp>
        <p:nvSpPr>
          <p:cNvPr id="67" name="Google Shape;67;p1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w="38100" cap="flat" cmpd="sng">
            <a:solidFill>
              <a:schemeClr val="lt1"/>
            </a:solidFill>
            <a:prstDash val="solid"/>
            <a:round/>
            <a:headEnd type="none" w="sm" len="sm"/>
            <a:tailEnd type="none" w="sm" len="sm"/>
          </a:ln>
        </p:spPr>
      </p:cxnSp>
      <p:cxnSp>
        <p:nvCxnSpPr>
          <p:cNvPr id="18" name="Google Shape;18;p3"/>
          <p:cNvCxnSpPr/>
          <p:nvPr/>
        </p:nvCxnSpPr>
        <p:spPr>
          <a:xfrm>
            <a:off x="425200" y="4740000"/>
            <a:ext cx="8296800" cy="0"/>
          </a:xfrm>
          <a:prstGeom prst="straightConnector1">
            <a:avLst/>
          </a:prstGeom>
          <a:noFill/>
          <a:ln w="19050" cap="flat" cmpd="sng">
            <a:solidFill>
              <a:schemeClr val="lt1"/>
            </a:solidFill>
            <a:prstDash val="solid"/>
            <a:round/>
            <a:headEnd type="none" w="sm" len="sm"/>
            <a:tailEnd type="none" w="sm" len="sm"/>
          </a:ln>
        </p:spPr>
      </p:cxnSp>
      <p:sp>
        <p:nvSpPr>
          <p:cNvPr id="19" name="Google Shape;19;p3"/>
          <p:cNvSpPr txBox="1">
            <a:spLocks noGrp="1"/>
          </p:cNvSpPr>
          <p:nvPr>
            <p:ph type="title"/>
          </p:nvPr>
        </p:nvSpPr>
        <p:spPr>
          <a:xfrm>
            <a:off x="406425" y="1806825"/>
            <a:ext cx="8296800" cy="15420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a:endParaRPr/>
          </a:p>
        </p:txBody>
      </p:sp>
      <p:sp>
        <p:nvSpPr>
          <p:cNvPr id="20" name="Google Shape;20;p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23" name="Google Shape;23;p4"/>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24" name="Google Shape;24;p4"/>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25" name="Google Shape;25;p4"/>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4"/>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7" name="Google Shape;27;p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30" name="Google Shape;30;p5"/>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31" name="Google Shape;31;p5"/>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32" name="Google Shape;32;p5"/>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3" name="Google Shape;33;p5"/>
          <p:cNvSpPr txBox="1">
            <a:spLocks noGrp="1"/>
          </p:cNvSpPr>
          <p:nvPr>
            <p:ph type="body" idx="1"/>
          </p:nvPr>
        </p:nvSpPr>
        <p:spPr>
          <a:xfrm>
            <a:off x="2400303" y="1602675"/>
            <a:ext cx="3071400" cy="3002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5"/>
          <p:cNvSpPr txBox="1">
            <a:spLocks noGrp="1"/>
          </p:cNvSpPr>
          <p:nvPr>
            <p:ph type="body" idx="2"/>
          </p:nvPr>
        </p:nvSpPr>
        <p:spPr>
          <a:xfrm>
            <a:off x="5650572" y="1602675"/>
            <a:ext cx="3071400" cy="3002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5"/>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41" name="Google Shape;41;p7"/>
          <p:cNvSpPr txBox="1">
            <a:spLocks noGrp="1"/>
          </p:cNvSpPr>
          <p:nvPr>
            <p:ph type="title"/>
          </p:nvPr>
        </p:nvSpPr>
        <p:spPr>
          <a:xfrm>
            <a:off x="319500" y="936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9500" y="1846804"/>
            <a:ext cx="2808000" cy="28062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3" name="Google Shape;43;p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46" name="Google Shape;46;p8"/>
          <p:cNvSpPr txBox="1">
            <a:spLocks noGrp="1"/>
          </p:cNvSpPr>
          <p:nvPr>
            <p:ph type="title"/>
          </p:nvPr>
        </p:nvSpPr>
        <p:spPr>
          <a:xfrm>
            <a:off x="283103" y="712141"/>
            <a:ext cx="6244200" cy="38355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47" name="Google Shape;47;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0" name="Google Shape;50;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51" name="Google Shape;51;p9"/>
          <p:cNvSpPr txBox="1">
            <a:spLocks noGrp="1"/>
          </p:cNvSpPr>
          <p:nvPr>
            <p:ph type="title"/>
          </p:nvPr>
        </p:nvSpPr>
        <p:spPr>
          <a:xfrm>
            <a:off x="265500" y="1397350"/>
            <a:ext cx="4045200" cy="13182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a:endParaRPr/>
          </a:p>
        </p:txBody>
      </p:sp>
      <p:sp>
        <p:nvSpPr>
          <p:cNvPr id="52" name="Google Shape;52;p9"/>
          <p:cNvSpPr txBox="1">
            <a:spLocks noGrp="1"/>
          </p:cNvSpPr>
          <p:nvPr>
            <p:ph type="subTitle" idx="1"/>
          </p:nvPr>
        </p:nvSpPr>
        <p:spPr>
          <a:xfrm>
            <a:off x="265500" y="273537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3" name="Google Shape;5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4" name="Google Shape;54;p9"/>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57" name="Google Shape;57;p10"/>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58" name="Google Shape;58;p10"/>
          <p:cNvSpPr txBox="1">
            <a:spLocks noGrp="1"/>
          </p:cNvSpPr>
          <p:nvPr>
            <p:ph type="body" idx="1"/>
          </p:nvPr>
        </p:nvSpPr>
        <p:spPr>
          <a:xfrm>
            <a:off x="328017" y="4226025"/>
            <a:ext cx="8388600" cy="3936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59" name="Google Shape;59;p10"/>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62" name="Google Shape;62;p11"/>
          <p:cNvCxnSpPr/>
          <p:nvPr/>
        </p:nvCxnSpPr>
        <p:spPr>
          <a:xfrm>
            <a:off x="425200" y="415650"/>
            <a:ext cx="8296800" cy="0"/>
          </a:xfrm>
          <a:prstGeom prst="straightConnector1">
            <a:avLst/>
          </a:prstGeom>
          <a:noFill/>
          <a:ln w="38100" cap="flat" cmpd="sng">
            <a:solidFill>
              <a:schemeClr val="dk2"/>
            </a:solidFill>
            <a:prstDash val="solid"/>
            <a:round/>
            <a:headEnd type="none" w="sm" len="sm"/>
            <a:tailEnd type="none" w="sm" len="sm"/>
          </a:ln>
        </p:spPr>
      </p:cxnSp>
      <p:sp>
        <p:nvSpPr>
          <p:cNvPr id="63" name="Google Shape;63;p11"/>
          <p:cNvSpPr txBox="1">
            <a:spLocks noGrp="1"/>
          </p:cNvSpPr>
          <p:nvPr>
            <p:ph type="title" hasCustomPrompt="1"/>
          </p:nvPr>
        </p:nvSpPr>
        <p:spPr>
          <a:xfrm>
            <a:off x="853950" y="1304850"/>
            <a:ext cx="7436100" cy="15384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a:spLocks noGrp="1"/>
          </p:cNvSpPr>
          <p:nvPr>
            <p:ph type="body" idx="1"/>
          </p:nvPr>
        </p:nvSpPr>
        <p:spPr>
          <a:xfrm>
            <a:off x="853950" y="2919450"/>
            <a:ext cx="74361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5" name="Google Shape;65;p1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wiss-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400250" y="575950"/>
            <a:ext cx="6321600" cy="635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2410112" y="1595776"/>
            <a:ext cx="6321600" cy="3002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marL="914400" lvl="1"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messiah.edu/clubeventsform"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hyperlink" Target="https://www.messiah.edu/download/downloads/id/10197/Guest_Speaker_Policy_and_Agreement_Form.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messiah.edu/studentclubcalendar"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mailto:sgaorganizations@messiah.edu"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 Id="rId5" Type="http://schemas.openxmlformats.org/officeDocument/2006/relationships/hyperlink" Target="mailto:ckurtz@messiah.edu" TargetMode="External"/><Relationship Id="rId4" Type="http://schemas.openxmlformats.org/officeDocument/2006/relationships/hyperlink" Target="mailto:studentengagement@messiah.edu"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messiah.edu/info/21478/clubs_and_organizations/2203/club_forms"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3"/>
          <p:cNvSpPr txBox="1">
            <a:spLocks noGrp="1"/>
          </p:cNvSpPr>
          <p:nvPr>
            <p:ph type="ctrTitle"/>
          </p:nvPr>
        </p:nvSpPr>
        <p:spPr>
          <a:xfrm>
            <a:off x="2371725" y="630225"/>
            <a:ext cx="6331500" cy="154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Club Advisor Training</a:t>
            </a:r>
            <a:endParaRPr/>
          </a:p>
        </p:txBody>
      </p:sp>
      <p:sp>
        <p:nvSpPr>
          <p:cNvPr id="73" name="Google Shape;73;p13"/>
          <p:cNvSpPr txBox="1">
            <a:spLocks noGrp="1"/>
          </p:cNvSpPr>
          <p:nvPr>
            <p:ph type="subTitle" idx="1"/>
          </p:nvPr>
        </p:nvSpPr>
        <p:spPr>
          <a:xfrm>
            <a:off x="2390267" y="3238450"/>
            <a:ext cx="6331500" cy="1241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Student Engagement • Fall 2024</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3"/>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Event Request</a:t>
            </a:r>
            <a:endParaRPr/>
          </a:p>
        </p:txBody>
      </p:sp>
      <p:sp>
        <p:nvSpPr>
          <p:cNvPr id="133" name="Google Shape;133;p23"/>
          <p:cNvSpPr txBox="1">
            <a:spLocks noGrp="1"/>
          </p:cNvSpPr>
          <p:nvPr>
            <p:ph type="body" idx="1"/>
          </p:nvPr>
        </p:nvSpPr>
        <p:spPr>
          <a:xfrm>
            <a:off x="2400250" y="1364548"/>
            <a:ext cx="6321600" cy="3323065"/>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We require all clubs to complete an event request form</a:t>
            </a:r>
            <a:endParaRPr dirty="0"/>
          </a:p>
          <a:p>
            <a:pPr marL="457200" lvl="0" indent="-342900" algn="l" rtl="0">
              <a:spcBef>
                <a:spcPts val="0"/>
              </a:spcBef>
              <a:spcAft>
                <a:spcPts val="0"/>
              </a:spcAft>
              <a:buSzPts val="1800"/>
              <a:buChar char="●"/>
            </a:pPr>
            <a:r>
              <a:rPr lang="en" dirty="0"/>
              <a:t>This form will be less involved, but is required</a:t>
            </a:r>
          </a:p>
          <a:p>
            <a:pPr marL="457200" lvl="0" indent="-342900" algn="l" rtl="0">
              <a:spcBef>
                <a:spcPts val="0"/>
              </a:spcBef>
              <a:spcAft>
                <a:spcPts val="0"/>
              </a:spcAft>
              <a:buSzPts val="1800"/>
              <a:buChar char="●"/>
            </a:pPr>
            <a:r>
              <a:rPr lang="en" dirty="0"/>
              <a:t>You can find a list of events that need your signature by going directly into Dynamic Forms (found in Falcon Link)</a:t>
            </a:r>
          </a:p>
          <a:p>
            <a:pPr marL="457200" lvl="0" indent="-342900" algn="l" rtl="0">
              <a:spcBef>
                <a:spcPts val="0"/>
              </a:spcBef>
              <a:spcAft>
                <a:spcPts val="0"/>
              </a:spcAft>
              <a:buSzPts val="1800"/>
              <a:buChar char="●"/>
            </a:pPr>
            <a:r>
              <a:rPr lang="en" dirty="0"/>
              <a:t>Take note that dances, fundraisers, films, and guest speakers all require an additional request form</a:t>
            </a:r>
          </a:p>
          <a:p>
            <a:pPr marL="457200" lvl="0" indent="-342900" algn="l" rtl="0">
              <a:spcBef>
                <a:spcPts val="0"/>
              </a:spcBef>
              <a:spcAft>
                <a:spcPts val="0"/>
              </a:spcAft>
              <a:buSzPts val="1800"/>
              <a:buChar char="●"/>
            </a:pPr>
            <a:r>
              <a:rPr lang="en" dirty="0"/>
              <a:t>This form should be filled out for ALL club events, except for regular club meetings.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3"/>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Guest Speaker Policy</a:t>
            </a:r>
            <a:endParaRPr dirty="0"/>
          </a:p>
        </p:txBody>
      </p:sp>
      <p:sp>
        <p:nvSpPr>
          <p:cNvPr id="133" name="Google Shape;133;p23"/>
          <p:cNvSpPr txBox="1">
            <a:spLocks noGrp="1"/>
          </p:cNvSpPr>
          <p:nvPr>
            <p:ph type="body" idx="1"/>
          </p:nvPr>
        </p:nvSpPr>
        <p:spPr>
          <a:xfrm>
            <a:off x="2400250" y="1301486"/>
            <a:ext cx="6321600" cy="3323065"/>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1700" dirty="0"/>
              <a:t>Please make sure your students fill out the </a:t>
            </a:r>
            <a:r>
              <a:rPr lang="en" sz="1700" dirty="0">
                <a:hlinkClick r:id="rId3"/>
              </a:rPr>
              <a:t>Club Special Events Form</a:t>
            </a:r>
            <a:r>
              <a:rPr lang="en" sz="1700" dirty="0"/>
              <a:t> whenever they have a guest speaker.</a:t>
            </a:r>
          </a:p>
          <a:p>
            <a:pPr marL="457200" lvl="0" indent="-342900" algn="l" rtl="0">
              <a:spcBef>
                <a:spcPts val="0"/>
              </a:spcBef>
              <a:spcAft>
                <a:spcPts val="0"/>
              </a:spcAft>
              <a:buSzPts val="1800"/>
              <a:buChar char="●"/>
            </a:pPr>
            <a:r>
              <a:rPr lang="en" sz="1700" dirty="0"/>
              <a:t>Once the guest speaker is approved, all speakers will need to fill out and sign the </a:t>
            </a:r>
            <a:r>
              <a:rPr lang="en" sz="1700" dirty="0">
                <a:hlinkClick r:id="rId4"/>
              </a:rPr>
              <a:t>Guest Speaker Policy and Agreement Form</a:t>
            </a:r>
            <a:r>
              <a:rPr lang="en" sz="1700" dirty="0"/>
              <a:t>.</a:t>
            </a:r>
          </a:p>
          <a:p>
            <a:r>
              <a:rPr lang="en-US" sz="1700" dirty="0"/>
              <a:t>Guest speaker forms MUST be submitted and approved before advertising the event.</a:t>
            </a:r>
          </a:p>
          <a:p>
            <a:pPr lvl="0"/>
            <a:r>
              <a:rPr lang="en" sz="1700" dirty="0"/>
              <a:t> </a:t>
            </a:r>
            <a:r>
              <a:rPr lang="en" sz="1700" b="1" dirty="0"/>
              <a:t>Please note that </a:t>
            </a:r>
            <a:r>
              <a:rPr lang="en-US" sz="1700" b="1" dirty="0"/>
              <a:t>Messiah University does not approve student organizations to invite political candidates, or their political party or campaign designees, to speak on campus.</a:t>
            </a:r>
            <a:endParaRPr lang="en" sz="1700" b="1" dirty="0"/>
          </a:p>
        </p:txBody>
      </p:sp>
    </p:spTree>
    <p:extLst>
      <p:ext uri="{BB962C8B-B14F-4D97-AF65-F5344CB8AC3E}">
        <p14:creationId xmlns:p14="http://schemas.microsoft.com/office/powerpoint/2010/main" val="3403227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4"/>
          <p:cNvSpPr txBox="1">
            <a:spLocks noGrp="1"/>
          </p:cNvSpPr>
          <p:nvPr>
            <p:ph type="title"/>
          </p:nvPr>
        </p:nvSpPr>
        <p:spPr>
          <a:xfrm>
            <a:off x="1010325" y="496075"/>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FalconLink Calendar &amp; This Week at Messiah</a:t>
            </a:r>
            <a:endParaRPr/>
          </a:p>
        </p:txBody>
      </p:sp>
      <p:sp>
        <p:nvSpPr>
          <p:cNvPr id="139" name="Google Shape;139;p24"/>
          <p:cNvSpPr txBox="1">
            <a:spLocks noGrp="1"/>
          </p:cNvSpPr>
          <p:nvPr>
            <p:ph type="body" idx="1"/>
          </p:nvPr>
        </p:nvSpPr>
        <p:spPr>
          <a:xfrm>
            <a:off x="1010325" y="1595775"/>
            <a:ext cx="7721400" cy="300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r>
              <a:rPr lang="en" sz="1600" dirty="0"/>
              <a:t>We encourage clubs to post their events, open to all students, on the Student Events Calendar. Please fill out this form </a:t>
            </a:r>
            <a:r>
              <a:rPr lang="en" sz="1600" u="sng" dirty="0">
                <a:solidFill>
                  <a:schemeClr val="hlink"/>
                </a:solidFill>
                <a:hlinkClick r:id="rId3"/>
              </a:rPr>
              <a:t>here</a:t>
            </a:r>
            <a:r>
              <a:rPr lang="en" sz="1600" dirty="0"/>
              <a:t> to have your event on the calendar. All events on the calendar will automatically be added to the This Week at Messiah email.</a:t>
            </a:r>
            <a:endParaRPr sz="1600" dirty="0"/>
          </a:p>
          <a:p>
            <a:pPr marL="0" lvl="0" indent="0" algn="l" rtl="0">
              <a:spcBef>
                <a:spcPts val="1600"/>
              </a:spcBef>
              <a:spcAft>
                <a:spcPts val="0"/>
              </a:spcAft>
              <a:buNone/>
            </a:pPr>
            <a:r>
              <a:rPr lang="en" sz="1600" dirty="0"/>
              <a:t>This serves you by encouraging students to attend your events</a:t>
            </a:r>
            <a:endParaRPr sz="1600" dirty="0"/>
          </a:p>
          <a:p>
            <a:pPr marL="0" lvl="0" indent="0" algn="l" rtl="0">
              <a:spcBef>
                <a:spcPts val="1600"/>
              </a:spcBef>
              <a:spcAft>
                <a:spcPts val="0"/>
              </a:spcAft>
              <a:buNone/>
            </a:pPr>
            <a:r>
              <a:rPr lang="en" sz="1600" dirty="0"/>
              <a:t>This serves us by giving us an idea of what is happening on campus</a:t>
            </a:r>
            <a:endParaRPr sz="1600" dirty="0"/>
          </a:p>
          <a:p>
            <a:pPr marL="0" lvl="0" indent="0" algn="l" rtl="0">
              <a:spcBef>
                <a:spcPts val="1600"/>
              </a:spcBef>
              <a:spcAft>
                <a:spcPts val="1600"/>
              </a:spcAft>
              <a:buNone/>
            </a:pPr>
            <a:r>
              <a:rPr lang="en" sz="1600" dirty="0"/>
              <a:t>This serves campus and the student body by helping them structure their involvement</a:t>
            </a:r>
            <a:endParaRPr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5"/>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Volunteers</a:t>
            </a:r>
            <a:endParaRPr/>
          </a:p>
        </p:txBody>
      </p:sp>
      <p:sp>
        <p:nvSpPr>
          <p:cNvPr id="145" name="Google Shape;145;p25"/>
          <p:cNvSpPr txBox="1">
            <a:spLocks noGrp="1"/>
          </p:cNvSpPr>
          <p:nvPr>
            <p:ph type="body" idx="1"/>
          </p:nvPr>
        </p:nvSpPr>
        <p:spPr>
          <a:xfrm>
            <a:off x="2410100" y="1293785"/>
            <a:ext cx="6321600" cy="3298843"/>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Any outside members of our community (not currently on Messiah’s payroll)  helping with events are considered Volunteers (teacher, regular speakers, coaches, refs, etc.)</a:t>
            </a:r>
            <a:endParaRPr dirty="0"/>
          </a:p>
          <a:p>
            <a:pPr marL="0" lvl="0" indent="0" algn="l" rtl="0">
              <a:spcBef>
                <a:spcPts val="1600"/>
              </a:spcBef>
              <a:spcAft>
                <a:spcPts val="0"/>
              </a:spcAft>
              <a:buNone/>
            </a:pPr>
            <a:r>
              <a:rPr lang="en" dirty="0"/>
              <a:t>They will need to register as a volunteer on campus which includes completing the three part background check through our HR department</a:t>
            </a:r>
            <a:endParaRPr dirty="0"/>
          </a:p>
          <a:p>
            <a:pPr marL="0" lvl="0" indent="0" algn="l" rtl="0">
              <a:spcBef>
                <a:spcPts val="1600"/>
              </a:spcBef>
              <a:spcAft>
                <a:spcPts val="1600"/>
              </a:spcAft>
              <a:buNone/>
            </a:pPr>
            <a:r>
              <a:rPr lang="en" dirty="0"/>
              <a:t>As an Advisor or support person, you will be responsible for ensuring that all paperwork is completed prior to a volunteer starting</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6"/>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Travel</a:t>
            </a:r>
            <a:endParaRPr/>
          </a:p>
        </p:txBody>
      </p:sp>
      <p:sp>
        <p:nvSpPr>
          <p:cNvPr id="151" name="Google Shape;151;p26"/>
          <p:cNvSpPr txBox="1">
            <a:spLocks noGrp="1"/>
          </p:cNvSpPr>
          <p:nvPr>
            <p:ph type="body" idx="1"/>
          </p:nvPr>
        </p:nvSpPr>
        <p:spPr>
          <a:xfrm>
            <a:off x="2400250" y="1511252"/>
            <a:ext cx="6321600" cy="3002400"/>
          </a:xfrm>
          <a:prstGeom prst="rect">
            <a:avLst/>
          </a:prstGeom>
        </p:spPr>
        <p:txBody>
          <a:bodyPr spcFirstLastPara="1" wrap="square" lIns="91425" tIns="91425" rIns="91425" bIns="91425" anchor="t" anchorCtr="0">
            <a:noAutofit/>
          </a:bodyPr>
          <a:lstStyle/>
          <a:p>
            <a:pPr marL="0" lvl="0" indent="0">
              <a:spcBef>
                <a:spcPts val="1600"/>
              </a:spcBef>
              <a:buNone/>
            </a:pPr>
            <a:r>
              <a:rPr lang="en-US" dirty="0"/>
              <a:t>Please review specific handbook guidelines for travel expenses and how they can or cannot be funded by the institution .</a:t>
            </a:r>
          </a:p>
          <a:p>
            <a:pPr marL="0" lvl="0" indent="0">
              <a:spcBef>
                <a:spcPts val="1600"/>
              </a:spcBef>
              <a:buNone/>
            </a:pPr>
            <a:r>
              <a:rPr lang="en-US" dirty="0"/>
              <a:t>It is always preferable to use Campus Fleet Vehicles for institutional travel.</a:t>
            </a:r>
          </a:p>
          <a:p>
            <a:pPr marL="0" lvl="0" indent="0">
              <a:spcBef>
                <a:spcPts val="1600"/>
              </a:spcBef>
              <a:buNone/>
            </a:pPr>
            <a:r>
              <a:rPr lang="en-US" dirty="0"/>
              <a:t>When using personal vehicles on behalf of a club-sponsored event, you must have participants sign waivers.</a:t>
            </a:r>
          </a:p>
          <a:p>
            <a:pPr marL="0" lvl="0" indent="0">
              <a:spcBef>
                <a:spcPts val="1600"/>
              </a:spcBef>
              <a:spcAft>
                <a:spcPts val="1600"/>
              </a:spcAft>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8"/>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Contact Information</a:t>
            </a:r>
            <a:endParaRPr/>
          </a:p>
        </p:txBody>
      </p:sp>
      <p:sp>
        <p:nvSpPr>
          <p:cNvPr id="164" name="Google Shape;164;p28"/>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SGA - Club Details, Finances,  &amp; General Club Matters</a:t>
            </a:r>
          </a:p>
          <a:p>
            <a:pPr marL="0" lvl="0" indent="0" algn="l" rtl="0">
              <a:spcBef>
                <a:spcPts val="0"/>
              </a:spcBef>
              <a:spcAft>
                <a:spcPts val="0"/>
              </a:spcAft>
              <a:buNone/>
            </a:pPr>
            <a:r>
              <a:rPr lang="en" dirty="0"/>
              <a:t>-  </a:t>
            </a:r>
            <a:r>
              <a:rPr lang="en" dirty="0">
                <a:hlinkClick r:id="rId3"/>
              </a:rPr>
              <a:t>sgaorganizations@messiah.edu</a:t>
            </a:r>
            <a:r>
              <a:rPr lang="en" dirty="0"/>
              <a:t> </a:t>
            </a:r>
            <a:endParaRPr dirty="0"/>
          </a:p>
          <a:p>
            <a:pPr marL="0" lvl="0" indent="0" algn="l" rtl="0">
              <a:spcBef>
                <a:spcPts val="1600"/>
              </a:spcBef>
              <a:spcAft>
                <a:spcPts val="0"/>
              </a:spcAft>
              <a:buNone/>
            </a:pPr>
            <a:r>
              <a:rPr lang="en" dirty="0">
                <a:solidFill>
                  <a:schemeClr val="bg2"/>
                </a:solidFill>
              </a:rPr>
              <a:t>Student Engagement </a:t>
            </a:r>
            <a:r>
              <a:rPr lang="en" dirty="0"/>
              <a:t>- Club Policy Input, Advisor Resources,  Club Status Insight, &amp; Calendar Updates</a:t>
            </a:r>
          </a:p>
          <a:p>
            <a:pPr marL="285750" lvl="0" indent="-285750" algn="l" rtl="0">
              <a:spcBef>
                <a:spcPts val="1600"/>
              </a:spcBef>
              <a:spcAft>
                <a:spcPts val="0"/>
              </a:spcAft>
              <a:buFontTx/>
              <a:buChar char="-"/>
            </a:pPr>
            <a:r>
              <a:rPr lang="en" dirty="0">
                <a:hlinkClick r:id="rId4"/>
              </a:rPr>
              <a:t>studentengagement@messiah.edu</a:t>
            </a:r>
            <a:endParaRPr lang="en" dirty="0"/>
          </a:p>
          <a:p>
            <a:pPr marL="285750" lvl="0" indent="-285750" algn="l" rtl="0">
              <a:spcBef>
                <a:spcPts val="1600"/>
              </a:spcBef>
              <a:spcAft>
                <a:spcPts val="0"/>
              </a:spcAft>
              <a:buFontTx/>
              <a:buChar char="-"/>
            </a:pPr>
            <a:r>
              <a:rPr lang="en" dirty="0">
                <a:hlinkClick r:id="rId5"/>
              </a:rPr>
              <a:t>ckurtz@messiah.edu</a:t>
            </a:r>
            <a:r>
              <a:rPr lang="en" dirty="0"/>
              <a:t> </a:t>
            </a:r>
            <a:endParaRPr dirty="0"/>
          </a:p>
          <a:p>
            <a:pPr marL="0" lvl="0" indent="0" algn="l" rtl="0">
              <a:spcBef>
                <a:spcPts val="1600"/>
              </a:spcBef>
              <a:spcAft>
                <a:spcPts val="1600"/>
              </a:spcAft>
              <a:buNone/>
            </a:pP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9"/>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Final Note</a:t>
            </a:r>
            <a:endParaRPr/>
          </a:p>
        </p:txBody>
      </p:sp>
      <p:sp>
        <p:nvSpPr>
          <p:cNvPr id="170" name="Google Shape;170;p29"/>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Please review with your students each slide on the How To Presentation on our website</a:t>
            </a:r>
            <a:endParaRPr/>
          </a:p>
          <a:p>
            <a:pPr marL="0" lvl="0" indent="0" algn="l" rtl="0">
              <a:spcBef>
                <a:spcPts val="1600"/>
              </a:spcBef>
              <a:spcAft>
                <a:spcPts val="1600"/>
              </a:spcAft>
              <a:buNone/>
            </a:pPr>
            <a:r>
              <a:rPr lang="en"/>
              <a:t>This has important updated information for all basic club functioning guidelines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0"/>
          <p:cNvSpPr txBox="1">
            <a:spLocks noGrp="1"/>
          </p:cNvSpPr>
          <p:nvPr>
            <p:ph type="title"/>
          </p:nvPr>
        </p:nvSpPr>
        <p:spPr>
          <a:xfrm>
            <a:off x="448466" y="872359"/>
            <a:ext cx="8296800" cy="3825765"/>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Thank you!</a:t>
            </a:r>
            <a:br>
              <a:rPr lang="en" dirty="0"/>
            </a:br>
            <a:br>
              <a:rPr lang="en" dirty="0"/>
            </a:br>
            <a:r>
              <a:rPr lang="en" sz="3600" dirty="0"/>
              <a:t>If you are a club sport advisor or coach, please stick around for the additional club sport information.</a:t>
            </a:r>
            <a:br>
              <a:rPr lang="en" dirty="0"/>
            </a:b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6"/>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Checklist</a:t>
            </a:r>
            <a:endParaRPr dirty="0"/>
          </a:p>
        </p:txBody>
      </p:sp>
      <p:sp>
        <p:nvSpPr>
          <p:cNvPr id="151" name="Google Shape;151;p26"/>
          <p:cNvSpPr txBox="1">
            <a:spLocks noGrp="1"/>
          </p:cNvSpPr>
          <p:nvPr>
            <p:ph type="body" idx="1"/>
          </p:nvPr>
        </p:nvSpPr>
        <p:spPr>
          <a:xfrm>
            <a:off x="1929602" y="1551703"/>
            <a:ext cx="2642398" cy="244207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600" dirty="0">
                <a:solidFill>
                  <a:schemeClr val="bg2"/>
                </a:solidFill>
                <a:latin typeface="Calibri"/>
                <a:ea typeface="Calibri"/>
                <a:cs typeface="Calibri"/>
                <a:sym typeface="Calibri"/>
              </a:rPr>
              <a:t>Please look over the checklist form you have. A more in-depth checklist will be available on the Club Forms page for you to reference if you have questions. </a:t>
            </a:r>
            <a:endParaRPr sz="1600" dirty="0">
              <a:solidFill>
                <a:schemeClr val="bg2"/>
              </a:solidFill>
              <a:latin typeface="Calibri"/>
              <a:ea typeface="Calibri"/>
              <a:cs typeface="Calibri"/>
              <a:sym typeface="Calibri"/>
            </a:endParaRPr>
          </a:p>
          <a:p>
            <a:pPr marL="0" lvl="0" indent="0" algn="l" rtl="0">
              <a:spcBef>
                <a:spcPts val="1600"/>
              </a:spcBef>
              <a:spcAft>
                <a:spcPts val="1600"/>
              </a:spcAft>
              <a:buNone/>
            </a:pPr>
            <a:endParaRPr sz="1100" dirty="0">
              <a:solidFill>
                <a:schemeClr val="bg2"/>
              </a:solidFill>
              <a:latin typeface="Calibri"/>
              <a:ea typeface="Calibri"/>
              <a:cs typeface="Calibri"/>
              <a:sym typeface="Calibri"/>
            </a:endParaRPr>
          </a:p>
        </p:txBody>
      </p:sp>
      <p:pic>
        <p:nvPicPr>
          <p:cNvPr id="4" name="Picture 3" descr="A paper with text on it&#10;&#10;Description automatically generated">
            <a:extLst>
              <a:ext uri="{FF2B5EF4-FFF2-40B4-BE49-F238E27FC236}">
                <a16:creationId xmlns:a16="http://schemas.microsoft.com/office/drawing/2014/main" id="{3DECDEE1-80C1-4993-0D50-5A644768CDD1}"/>
              </a:ext>
            </a:extLst>
          </p:cNvPr>
          <p:cNvPicPr>
            <a:picLocks noChangeAspect="1"/>
          </p:cNvPicPr>
          <p:nvPr/>
        </p:nvPicPr>
        <p:blipFill>
          <a:blip r:embed="rId3"/>
          <a:stretch>
            <a:fillRect/>
          </a:stretch>
        </p:blipFill>
        <p:spPr>
          <a:xfrm>
            <a:off x="5495826" y="499492"/>
            <a:ext cx="2931271" cy="4144516"/>
          </a:xfrm>
          <a:prstGeom prst="rect">
            <a:avLst/>
          </a:prstGeom>
        </p:spPr>
      </p:pic>
    </p:spTree>
    <p:extLst>
      <p:ext uri="{BB962C8B-B14F-4D97-AF65-F5344CB8AC3E}">
        <p14:creationId xmlns:p14="http://schemas.microsoft.com/office/powerpoint/2010/main" val="3419150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6"/>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Compliance</a:t>
            </a:r>
            <a:endParaRPr/>
          </a:p>
        </p:txBody>
      </p:sp>
      <p:sp>
        <p:nvSpPr>
          <p:cNvPr id="151" name="Google Shape;151;p26"/>
          <p:cNvSpPr txBox="1">
            <a:spLocks noGrp="1"/>
          </p:cNvSpPr>
          <p:nvPr>
            <p:ph type="body" idx="1"/>
          </p:nvPr>
        </p:nvSpPr>
        <p:spPr>
          <a:xfrm>
            <a:off x="2400250" y="1574756"/>
            <a:ext cx="6321600" cy="300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dirty="0">
                <a:solidFill>
                  <a:schemeClr val="bg2"/>
                </a:solidFill>
                <a:latin typeface="Calibri"/>
                <a:ea typeface="Calibri"/>
                <a:cs typeface="Calibri"/>
                <a:sym typeface="Calibri"/>
              </a:rPr>
              <a:t>Each sport needs to have a roster excel sheet with the following information: </a:t>
            </a:r>
            <a:endParaRPr sz="1600" dirty="0">
              <a:solidFill>
                <a:schemeClr val="bg2"/>
              </a:solidFill>
              <a:latin typeface="Calibri"/>
              <a:ea typeface="Calibri"/>
              <a:cs typeface="Calibri"/>
              <a:sym typeface="Calibri"/>
            </a:endParaRPr>
          </a:p>
          <a:p>
            <a:pPr marL="457200" lvl="0" indent="-336550" algn="l" rtl="0">
              <a:spcBef>
                <a:spcPts val="1600"/>
              </a:spcBef>
              <a:spcAft>
                <a:spcPts val="0"/>
              </a:spcAft>
              <a:buSzPts val="1700"/>
              <a:buFont typeface="Calibri"/>
              <a:buAutoNum type="arabicPeriod"/>
            </a:pPr>
            <a:r>
              <a:rPr lang="en" sz="1700" dirty="0">
                <a:solidFill>
                  <a:schemeClr val="bg2"/>
                </a:solidFill>
                <a:latin typeface="Calibri"/>
                <a:ea typeface="Calibri"/>
                <a:cs typeface="Calibri"/>
                <a:sym typeface="Calibri"/>
              </a:rPr>
              <a:t>Full name of athlete </a:t>
            </a:r>
            <a:endParaRPr sz="1700" dirty="0">
              <a:solidFill>
                <a:schemeClr val="bg2"/>
              </a:solidFill>
              <a:latin typeface="Calibri"/>
              <a:ea typeface="Calibri"/>
              <a:cs typeface="Calibri"/>
              <a:sym typeface="Calibri"/>
            </a:endParaRPr>
          </a:p>
          <a:p>
            <a:pPr marL="457200" lvl="0" indent="-336550" algn="l" rtl="0">
              <a:spcBef>
                <a:spcPts val="0"/>
              </a:spcBef>
              <a:spcAft>
                <a:spcPts val="0"/>
              </a:spcAft>
              <a:buSzPts val="1700"/>
              <a:buFont typeface="Calibri"/>
              <a:buAutoNum type="arabicPeriod"/>
            </a:pPr>
            <a:r>
              <a:rPr lang="en" sz="1700" dirty="0">
                <a:solidFill>
                  <a:schemeClr val="bg2"/>
                </a:solidFill>
                <a:latin typeface="Calibri"/>
                <a:ea typeface="Calibri"/>
                <a:cs typeface="Calibri"/>
                <a:sym typeface="Calibri"/>
              </a:rPr>
              <a:t>Athlete’s school year </a:t>
            </a:r>
            <a:endParaRPr sz="1700" dirty="0">
              <a:solidFill>
                <a:schemeClr val="bg2"/>
              </a:solidFill>
              <a:latin typeface="Calibri"/>
              <a:ea typeface="Calibri"/>
              <a:cs typeface="Calibri"/>
              <a:sym typeface="Calibri"/>
            </a:endParaRPr>
          </a:p>
          <a:p>
            <a:pPr marL="457200" lvl="0" indent="-336550" algn="l" rtl="0">
              <a:spcBef>
                <a:spcPts val="0"/>
              </a:spcBef>
              <a:spcAft>
                <a:spcPts val="0"/>
              </a:spcAft>
              <a:buSzPts val="1700"/>
              <a:buFont typeface="Calibri"/>
              <a:buAutoNum type="arabicPeriod"/>
            </a:pPr>
            <a:r>
              <a:rPr lang="en" sz="1700" dirty="0">
                <a:solidFill>
                  <a:schemeClr val="bg2"/>
                </a:solidFill>
                <a:latin typeface="Calibri"/>
                <a:ea typeface="Calibri"/>
                <a:cs typeface="Calibri"/>
                <a:sym typeface="Calibri"/>
              </a:rPr>
              <a:t>Sport played </a:t>
            </a:r>
            <a:endParaRPr sz="1700" dirty="0">
              <a:solidFill>
                <a:schemeClr val="bg2"/>
              </a:solidFill>
              <a:latin typeface="Calibri"/>
              <a:ea typeface="Calibri"/>
              <a:cs typeface="Calibri"/>
              <a:sym typeface="Calibri"/>
            </a:endParaRPr>
          </a:p>
          <a:p>
            <a:pPr marL="457200" lvl="0" indent="-336550" algn="l" rtl="0">
              <a:spcBef>
                <a:spcPts val="0"/>
              </a:spcBef>
              <a:spcAft>
                <a:spcPts val="0"/>
              </a:spcAft>
              <a:buSzPts val="1700"/>
              <a:buFont typeface="Calibri"/>
              <a:buAutoNum type="arabicPeriod"/>
            </a:pPr>
            <a:r>
              <a:rPr lang="en" sz="1700" dirty="0">
                <a:solidFill>
                  <a:schemeClr val="bg2"/>
                </a:solidFill>
                <a:latin typeface="Calibri"/>
                <a:ea typeface="Calibri"/>
                <a:cs typeface="Calibri"/>
                <a:sym typeface="Calibri"/>
              </a:rPr>
              <a:t>Indication that the club sport waiver has been filled out </a:t>
            </a:r>
          </a:p>
          <a:p>
            <a:pPr marL="457200" lvl="0" indent="-336550" algn="l" rtl="0">
              <a:spcBef>
                <a:spcPts val="0"/>
              </a:spcBef>
              <a:spcAft>
                <a:spcPts val="0"/>
              </a:spcAft>
              <a:buSzPts val="1700"/>
              <a:buFont typeface="Calibri"/>
              <a:buAutoNum type="arabicPeriod"/>
            </a:pPr>
            <a:endParaRPr lang="en" sz="1700" dirty="0">
              <a:solidFill>
                <a:schemeClr val="bg2"/>
              </a:solidFill>
              <a:latin typeface="Calibri"/>
              <a:ea typeface="Calibri"/>
              <a:cs typeface="Calibri"/>
              <a:sym typeface="Calibri"/>
            </a:endParaRPr>
          </a:p>
          <a:p>
            <a:pPr marL="120650" lvl="0" indent="0" algn="l" rtl="0">
              <a:spcBef>
                <a:spcPts val="0"/>
              </a:spcBef>
              <a:spcAft>
                <a:spcPts val="0"/>
              </a:spcAft>
              <a:buSzPts val="1700"/>
              <a:buNone/>
            </a:pPr>
            <a:r>
              <a:rPr lang="en" sz="1600" dirty="0">
                <a:solidFill>
                  <a:schemeClr val="bg2"/>
                </a:solidFill>
                <a:latin typeface="Calibri"/>
                <a:ea typeface="Calibri"/>
                <a:cs typeface="Calibri"/>
                <a:sym typeface="Calibri"/>
              </a:rPr>
              <a:t>This spreadsheet is due to the Office of Student Engagement </a:t>
            </a:r>
            <a:r>
              <a:rPr lang="en" sz="1600" b="1" dirty="0">
                <a:solidFill>
                  <a:schemeClr val="bg2"/>
                </a:solidFill>
                <a:latin typeface="Calibri"/>
                <a:ea typeface="Calibri"/>
                <a:cs typeface="Calibri"/>
                <a:sym typeface="Calibri"/>
              </a:rPr>
              <a:t>once per semester</a:t>
            </a:r>
            <a:r>
              <a:rPr lang="en" sz="1600" dirty="0">
                <a:solidFill>
                  <a:schemeClr val="bg2"/>
                </a:solidFill>
                <a:latin typeface="Calibri"/>
                <a:ea typeface="Calibri"/>
                <a:cs typeface="Calibri"/>
                <a:sym typeface="Calibri"/>
              </a:rPr>
              <a:t>. Please email to studentengagement@messiah.edu.</a:t>
            </a:r>
            <a:endParaRPr sz="1600" dirty="0">
              <a:solidFill>
                <a:schemeClr val="bg2"/>
              </a:solidFill>
              <a:latin typeface="Calibri"/>
              <a:ea typeface="Calibri"/>
              <a:cs typeface="Calibri"/>
              <a:sym typeface="Calibri"/>
            </a:endParaRPr>
          </a:p>
          <a:p>
            <a:pPr marL="0" lvl="0" indent="0" algn="l" rtl="0">
              <a:spcBef>
                <a:spcPts val="1600"/>
              </a:spcBef>
              <a:spcAft>
                <a:spcPts val="1600"/>
              </a:spcAft>
              <a:buNone/>
            </a:pPr>
            <a:endParaRPr sz="1100" dirty="0">
              <a:solidFill>
                <a:schemeClr val="bg2"/>
              </a:solidFill>
              <a:latin typeface="Calibri"/>
              <a:ea typeface="Calibri"/>
              <a:cs typeface="Calibri"/>
              <a:sym typeface="Calibri"/>
            </a:endParaRPr>
          </a:p>
        </p:txBody>
      </p:sp>
    </p:spTree>
    <p:extLst>
      <p:ext uri="{BB962C8B-B14F-4D97-AF65-F5344CB8AC3E}">
        <p14:creationId xmlns:p14="http://schemas.microsoft.com/office/powerpoint/2010/main" val="825855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4"/>
          <p:cNvSpPr txBox="1">
            <a:spLocks noGrp="1"/>
          </p:cNvSpPr>
          <p:nvPr>
            <p:ph type="title"/>
          </p:nvPr>
        </p:nvSpPr>
        <p:spPr>
          <a:xfrm>
            <a:off x="265500" y="1912650"/>
            <a:ext cx="4045200" cy="1318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Advisor Training Overview</a:t>
            </a:r>
            <a:endParaRPr/>
          </a:p>
        </p:txBody>
      </p:sp>
      <p:sp>
        <p:nvSpPr>
          <p:cNvPr id="79" name="Google Shape;79;p14"/>
          <p:cNvSpPr txBox="1">
            <a:spLocks noGrp="1"/>
          </p:cNvSpPr>
          <p:nvPr>
            <p:ph type="body" idx="2"/>
          </p:nvPr>
        </p:nvSpPr>
        <p:spPr>
          <a:xfrm>
            <a:off x="4939500" y="724200"/>
            <a:ext cx="3837000" cy="4130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1700" b="1" dirty="0"/>
              <a:t>Basic Overview</a:t>
            </a:r>
            <a:endParaRPr sz="1700" b="1" dirty="0"/>
          </a:p>
          <a:p>
            <a:pPr marL="457200" lvl="0" indent="-336550" algn="l" rtl="0">
              <a:spcBef>
                <a:spcPts val="0"/>
              </a:spcBef>
              <a:spcAft>
                <a:spcPts val="0"/>
              </a:spcAft>
              <a:buSzPts val="1700"/>
              <a:buChar char="●"/>
            </a:pPr>
            <a:r>
              <a:rPr lang="en" sz="1700" b="1" dirty="0"/>
              <a:t>Handbook &amp; Guidelines</a:t>
            </a:r>
            <a:endParaRPr sz="1700" b="1" dirty="0"/>
          </a:p>
          <a:p>
            <a:pPr marL="457200" lvl="0" indent="-336550" algn="l" rtl="0">
              <a:spcBef>
                <a:spcPts val="0"/>
              </a:spcBef>
              <a:spcAft>
                <a:spcPts val="0"/>
              </a:spcAft>
              <a:buSzPts val="1700"/>
              <a:buChar char="●"/>
            </a:pPr>
            <a:r>
              <a:rPr lang="en" sz="1700" b="1" dirty="0"/>
              <a:t>General Expectations</a:t>
            </a:r>
            <a:endParaRPr sz="1700" b="1" dirty="0"/>
          </a:p>
          <a:p>
            <a:pPr marL="457200" lvl="0" indent="-336550" algn="l" rtl="0">
              <a:spcBef>
                <a:spcPts val="0"/>
              </a:spcBef>
              <a:spcAft>
                <a:spcPts val="0"/>
              </a:spcAft>
              <a:buSzPts val="1700"/>
              <a:buChar char="●"/>
            </a:pPr>
            <a:r>
              <a:rPr lang="en" sz="1700" b="1" dirty="0"/>
              <a:t>SGA &amp; The Office of Student Engagement (OSE)</a:t>
            </a:r>
            <a:endParaRPr sz="1700" b="1" dirty="0"/>
          </a:p>
          <a:p>
            <a:pPr marL="457200" lvl="0" indent="-336550" algn="l" rtl="0">
              <a:spcBef>
                <a:spcPts val="0"/>
              </a:spcBef>
              <a:spcAft>
                <a:spcPts val="0"/>
              </a:spcAft>
              <a:buSzPts val="1700"/>
              <a:buChar char="●"/>
            </a:pPr>
            <a:r>
              <a:rPr lang="en" sz="1700" b="1" dirty="0"/>
              <a:t>Forms, Finances, Event Requests, &amp; FalconLink Calendar</a:t>
            </a:r>
            <a:endParaRPr sz="1700" b="1" dirty="0"/>
          </a:p>
          <a:p>
            <a:pPr marL="457200" lvl="0" indent="-336550" algn="l" rtl="0">
              <a:spcBef>
                <a:spcPts val="0"/>
              </a:spcBef>
              <a:spcAft>
                <a:spcPts val="0"/>
              </a:spcAft>
              <a:buSzPts val="1700"/>
              <a:buChar char="●"/>
            </a:pPr>
            <a:r>
              <a:rPr lang="en" sz="1700" b="1" dirty="0"/>
              <a:t>Volunteers, Compliance, Facilities, &amp; Travel</a:t>
            </a:r>
            <a:endParaRPr sz="1700" b="1" dirty="0"/>
          </a:p>
          <a:p>
            <a:pPr marL="457200" lvl="0" indent="-336550" algn="l" rtl="0">
              <a:spcBef>
                <a:spcPts val="0"/>
              </a:spcBef>
              <a:spcAft>
                <a:spcPts val="0"/>
              </a:spcAft>
              <a:buSzPts val="1700"/>
              <a:buChar char="●"/>
            </a:pPr>
            <a:r>
              <a:rPr lang="en" sz="1700" b="1" dirty="0"/>
              <a:t>Advisors, Coaches, &amp; Contact Information</a:t>
            </a:r>
            <a:endParaRPr sz="1700" b="1" dirty="0"/>
          </a:p>
          <a:p>
            <a:pPr marL="0" lvl="0" indent="0" algn="l" rtl="0">
              <a:spcBef>
                <a:spcPts val="1600"/>
              </a:spcBef>
              <a:spcAft>
                <a:spcPts val="1600"/>
              </a:spcAft>
              <a:buNone/>
            </a:pPr>
            <a:endParaRPr sz="17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7"/>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Facilities </a:t>
            </a:r>
            <a:endParaRPr/>
          </a:p>
        </p:txBody>
      </p:sp>
      <p:sp>
        <p:nvSpPr>
          <p:cNvPr id="157" name="Google Shape;157;p27"/>
          <p:cNvSpPr txBox="1">
            <a:spLocks noGrp="1"/>
          </p:cNvSpPr>
          <p:nvPr>
            <p:ph type="body" idx="1"/>
          </p:nvPr>
        </p:nvSpPr>
        <p:spPr>
          <a:xfrm>
            <a:off x="2358300" y="1151750"/>
            <a:ext cx="6321600" cy="1926900"/>
          </a:xfrm>
          <a:prstGeom prst="rect">
            <a:avLst/>
          </a:prstGeom>
        </p:spPr>
        <p:txBody>
          <a:bodyPr spcFirstLastPara="1" wrap="square" lIns="91425" tIns="91425" rIns="91425" bIns="91425" anchor="t" anchorCtr="0">
            <a:noAutofit/>
          </a:bodyPr>
          <a:lstStyle/>
          <a:p>
            <a:pPr marL="117475" indent="-3175"/>
            <a:r>
              <a:rPr lang="en" dirty="0">
                <a:latin typeface="Calibri" panose="020F0502020204030204" pitchFamily="34" charset="0"/>
                <a:cs typeface="Calibri" panose="020F0502020204030204" pitchFamily="34" charset="0"/>
              </a:rPr>
              <a:t>Priority according to SGA and Club Sport Manual</a:t>
            </a:r>
            <a:br>
              <a:rPr lang="en" dirty="0">
                <a:latin typeface="Calibri" panose="020F0502020204030204" pitchFamily="34" charset="0"/>
                <a:cs typeface="Calibri" panose="020F0502020204030204" pitchFamily="34" charset="0"/>
              </a:rPr>
            </a:br>
            <a:r>
              <a:rPr lang="en-US" sz="1400" b="0" i="0" u="none" strike="noStrike" baseline="0" dirty="0">
                <a:latin typeface="Calibri" panose="020F0502020204030204" pitchFamily="34" charset="0"/>
                <a:cs typeface="Calibri" panose="020F0502020204030204" pitchFamily="34" charset="0"/>
              </a:rPr>
              <a:t>Priority “A” Messiah University Academic Activities</a:t>
            </a:r>
          </a:p>
          <a:p>
            <a:pPr marL="117475" indent="-3175" algn="l">
              <a:buNone/>
            </a:pPr>
            <a:r>
              <a:rPr lang="en-US" sz="1400" b="0" i="0" u="none" strike="noStrike" baseline="0" dirty="0">
                <a:latin typeface="Calibri" panose="020F0502020204030204" pitchFamily="34" charset="0"/>
                <a:cs typeface="Calibri" panose="020F0502020204030204" pitchFamily="34" charset="0"/>
              </a:rPr>
              <a:t>Priority “B” Messiah University Sponsored Events</a:t>
            </a:r>
          </a:p>
          <a:p>
            <a:pPr marL="117475" indent="-3175" algn="l">
              <a:buNone/>
            </a:pPr>
            <a:r>
              <a:rPr lang="en-US" sz="1400" b="0" i="0" u="none" strike="noStrike" baseline="0" dirty="0">
                <a:latin typeface="Calibri" panose="020F0502020204030204" pitchFamily="34" charset="0"/>
                <a:cs typeface="Calibri" panose="020F0502020204030204" pitchFamily="34" charset="0"/>
              </a:rPr>
              <a:t>Priority “C” Intercollegiate Activities</a:t>
            </a:r>
          </a:p>
          <a:p>
            <a:pPr marL="117475" indent="-3175" algn="l">
              <a:buNone/>
            </a:pPr>
            <a:r>
              <a:rPr lang="en-US" sz="1400" b="0" i="0" u="none" strike="noStrike" baseline="0" dirty="0">
                <a:latin typeface="Calibri" panose="020F0502020204030204" pitchFamily="34" charset="0"/>
                <a:cs typeface="Calibri" panose="020F0502020204030204" pitchFamily="34" charset="0"/>
              </a:rPr>
              <a:t>Priority “D” Student Programs Sponsored Events</a:t>
            </a:r>
          </a:p>
          <a:p>
            <a:pPr marL="117475" indent="-3175" algn="l">
              <a:buNone/>
            </a:pPr>
            <a:r>
              <a:rPr lang="en-US" sz="1400" b="0" i="0" u="none" strike="noStrike" baseline="0" dirty="0">
                <a:latin typeface="Calibri" panose="020F0502020204030204" pitchFamily="34" charset="0"/>
                <a:cs typeface="Calibri" panose="020F0502020204030204" pitchFamily="34" charset="0"/>
              </a:rPr>
              <a:t>Priority “E” Open Gym</a:t>
            </a:r>
          </a:p>
          <a:p>
            <a:pPr marL="117475" indent="-3175" algn="l">
              <a:buNone/>
            </a:pPr>
            <a:r>
              <a:rPr lang="en-US" sz="1400" b="0" i="0" u="none" strike="noStrike" baseline="0" dirty="0">
                <a:latin typeface="Calibri" panose="020F0502020204030204" pitchFamily="34" charset="0"/>
                <a:cs typeface="Calibri" panose="020F0502020204030204" pitchFamily="34" charset="0"/>
              </a:rPr>
              <a:t>Priority “F” General Public/External Events</a:t>
            </a:r>
            <a:endParaRPr lang="en-US" sz="1400" dirty="0">
              <a:latin typeface="Calibri" panose="020F0502020204030204" pitchFamily="34" charset="0"/>
              <a:cs typeface="Calibri" panose="020F0502020204030204" pitchFamily="34" charset="0"/>
            </a:endParaRPr>
          </a:p>
          <a:p>
            <a:pPr marL="914400" lvl="0" indent="0" algn="l" rtl="0">
              <a:spcBef>
                <a:spcPts val="1600"/>
              </a:spcBef>
              <a:spcAft>
                <a:spcPts val="1600"/>
              </a:spcAft>
              <a:buNone/>
            </a:pPr>
            <a:r>
              <a:rPr lang="en" dirty="0">
                <a:latin typeface="Calibri" panose="020F0502020204030204" pitchFamily="34" charset="0"/>
                <a:cs typeface="Calibri" panose="020F0502020204030204" pitchFamily="34" charset="0"/>
              </a:rPr>
              <a:t>  </a:t>
            </a:r>
            <a:endParaRPr dirty="0">
              <a:latin typeface="Calibri" panose="020F0502020204030204" pitchFamily="34" charset="0"/>
              <a:cs typeface="Calibri" panose="020F0502020204030204" pitchFamily="34" charset="0"/>
            </a:endParaRPr>
          </a:p>
        </p:txBody>
      </p:sp>
      <p:sp>
        <p:nvSpPr>
          <p:cNvPr id="158" name="Google Shape;158;p27"/>
          <p:cNvSpPr txBox="1">
            <a:spLocks noGrp="1"/>
          </p:cNvSpPr>
          <p:nvPr>
            <p:ph type="body" idx="1"/>
          </p:nvPr>
        </p:nvSpPr>
        <p:spPr>
          <a:xfrm>
            <a:off x="2313900" y="3078650"/>
            <a:ext cx="6321600" cy="7326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latin typeface="Calibri" panose="020F0502020204030204" pitchFamily="34" charset="0"/>
                <a:cs typeface="Calibri" panose="020F0502020204030204" pitchFamily="34" charset="0"/>
              </a:rPr>
              <a:t>Intramurals will have their schedule of each month finalized by the first of the month  </a:t>
            </a:r>
            <a:endParaRPr dirty="0">
              <a:latin typeface="Calibri" panose="020F0502020204030204" pitchFamily="34" charset="0"/>
              <a:cs typeface="Calibri" panose="020F0502020204030204" pitchFamily="34" charset="0"/>
            </a:endParaRPr>
          </a:p>
          <a:p>
            <a:pPr marL="914400" lvl="0" indent="0" algn="l" rtl="0">
              <a:spcBef>
                <a:spcPts val="1600"/>
              </a:spcBef>
              <a:spcAft>
                <a:spcPts val="0"/>
              </a:spcAft>
              <a:buNone/>
            </a:pPr>
            <a:endParaRPr dirty="0">
              <a:latin typeface="Calibri" panose="020F0502020204030204" pitchFamily="34" charset="0"/>
              <a:cs typeface="Calibri" panose="020F0502020204030204" pitchFamily="34" charset="0"/>
            </a:endParaRPr>
          </a:p>
          <a:p>
            <a:pPr marL="914400" lvl="0" indent="0" algn="l" rtl="0">
              <a:spcBef>
                <a:spcPts val="1600"/>
              </a:spcBef>
              <a:spcAft>
                <a:spcPts val="1600"/>
              </a:spcAft>
              <a:buNone/>
            </a:pPr>
            <a:r>
              <a:rPr lang="en" dirty="0">
                <a:latin typeface="Calibri" panose="020F0502020204030204" pitchFamily="34" charset="0"/>
                <a:cs typeface="Calibri" panose="020F0502020204030204" pitchFamily="34" charset="0"/>
              </a:rPr>
              <a:t>  </a:t>
            </a:r>
            <a:endParaRPr dirty="0">
              <a:latin typeface="Calibri" panose="020F0502020204030204" pitchFamily="34" charset="0"/>
              <a:cs typeface="Calibri" panose="020F0502020204030204" pitchFamily="34" charset="0"/>
            </a:endParaRPr>
          </a:p>
        </p:txBody>
      </p:sp>
      <p:sp>
        <p:nvSpPr>
          <p:cNvPr id="159" name="Google Shape;159;p27"/>
          <p:cNvSpPr txBox="1">
            <a:spLocks noGrp="1"/>
          </p:cNvSpPr>
          <p:nvPr>
            <p:ph type="body" idx="1"/>
          </p:nvPr>
        </p:nvSpPr>
        <p:spPr>
          <a:xfrm>
            <a:off x="2313900" y="3811250"/>
            <a:ext cx="6321600" cy="671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latin typeface="Calibri" panose="020F0502020204030204" pitchFamily="34" charset="0"/>
                <a:cs typeface="Calibri" panose="020F0502020204030204" pitchFamily="34" charset="0"/>
              </a:rPr>
              <a:t>Contact Brad McCarty</a:t>
            </a:r>
            <a:endParaRPr dirty="0">
              <a:latin typeface="Calibri" panose="020F0502020204030204" pitchFamily="34" charset="0"/>
              <a:cs typeface="Calibri" panose="020F0502020204030204" pitchFamily="34" charset="0"/>
            </a:endParaRPr>
          </a:p>
          <a:p>
            <a:pPr marL="0" lvl="0" indent="0" algn="l" rtl="0">
              <a:spcBef>
                <a:spcPts val="1600"/>
              </a:spcBef>
              <a:spcAft>
                <a:spcPts val="0"/>
              </a:spcAft>
              <a:buNone/>
            </a:pPr>
            <a:endParaRPr dirty="0">
              <a:latin typeface="Calibri" panose="020F0502020204030204" pitchFamily="34" charset="0"/>
              <a:cs typeface="Calibri" panose="020F0502020204030204" pitchFamily="34" charset="0"/>
            </a:endParaRPr>
          </a:p>
          <a:p>
            <a:pPr marL="914400" lvl="0" indent="0" algn="l" rtl="0">
              <a:spcBef>
                <a:spcPts val="1600"/>
              </a:spcBef>
              <a:spcAft>
                <a:spcPts val="1600"/>
              </a:spcAft>
              <a:buNone/>
            </a:pPr>
            <a:r>
              <a:rPr lang="en" dirty="0">
                <a:latin typeface="Calibri" panose="020F0502020204030204" pitchFamily="34" charset="0"/>
                <a:cs typeface="Calibri" panose="020F0502020204030204" pitchFamily="34" charset="0"/>
              </a:rPr>
              <a:t>  </a:t>
            </a:r>
            <a:endParaRP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72456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8"/>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Coaches &amp; Advisors</a:t>
            </a:r>
            <a:endParaRPr/>
          </a:p>
        </p:txBody>
      </p:sp>
      <p:sp>
        <p:nvSpPr>
          <p:cNvPr id="165" name="Google Shape;165;p28"/>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latin typeface="Calibri" panose="020F0502020204030204" pitchFamily="34" charset="0"/>
                <a:cs typeface="Calibri" panose="020F0502020204030204" pitchFamily="34" charset="0"/>
              </a:rPr>
              <a:t>Some of the waivers are on dynamic forms and some are on the Club Forms page. </a:t>
            </a:r>
            <a:endParaRPr dirty="0">
              <a:latin typeface="Calibri" panose="020F0502020204030204" pitchFamily="34" charset="0"/>
              <a:cs typeface="Calibri" panose="020F0502020204030204" pitchFamily="34" charset="0"/>
            </a:endParaRPr>
          </a:p>
          <a:p>
            <a:pPr marL="457200" lvl="0" indent="-342900" algn="l" rtl="0">
              <a:spcBef>
                <a:spcPts val="0"/>
              </a:spcBef>
              <a:spcAft>
                <a:spcPts val="0"/>
              </a:spcAft>
              <a:buSzPts val="1800"/>
              <a:buChar char="●"/>
            </a:pPr>
            <a:r>
              <a:rPr lang="en" dirty="0">
                <a:latin typeface="Calibri" panose="020F0502020204030204" pitchFamily="34" charset="0"/>
                <a:cs typeface="Calibri" panose="020F0502020204030204" pitchFamily="34" charset="0"/>
              </a:rPr>
              <a:t>Athletes select their advisor in a drop down menu and complete the waiver. </a:t>
            </a:r>
            <a:endParaRPr dirty="0">
              <a:latin typeface="Calibri" panose="020F0502020204030204" pitchFamily="34" charset="0"/>
              <a:cs typeface="Calibri" panose="020F0502020204030204" pitchFamily="34" charset="0"/>
            </a:endParaRPr>
          </a:p>
          <a:p>
            <a:pPr marL="457200" lvl="0" indent="-342900" algn="l" rtl="0">
              <a:spcBef>
                <a:spcPts val="0"/>
              </a:spcBef>
              <a:spcAft>
                <a:spcPts val="0"/>
              </a:spcAft>
              <a:buSzPts val="1800"/>
              <a:buChar char="●"/>
            </a:pPr>
            <a:r>
              <a:rPr lang="en" dirty="0">
                <a:latin typeface="Calibri" panose="020F0502020204030204" pitchFamily="34" charset="0"/>
                <a:cs typeface="Calibri" panose="020F0502020204030204" pitchFamily="34" charset="0"/>
              </a:rPr>
              <a:t>Upon completion the advisor receives an email receipt. </a:t>
            </a:r>
            <a:endParaRPr dirty="0">
              <a:latin typeface="Calibri" panose="020F0502020204030204" pitchFamily="34" charset="0"/>
              <a:cs typeface="Calibri" panose="020F0502020204030204" pitchFamily="34" charset="0"/>
            </a:endParaRPr>
          </a:p>
          <a:p>
            <a:pPr marL="457200" lvl="0" indent="-342900" algn="l" rtl="0">
              <a:spcBef>
                <a:spcPts val="0"/>
              </a:spcBef>
              <a:spcAft>
                <a:spcPts val="0"/>
              </a:spcAft>
              <a:buSzPts val="1800"/>
              <a:buChar char="●"/>
            </a:pPr>
            <a:r>
              <a:rPr lang="en" dirty="0">
                <a:latin typeface="Calibri" panose="020F0502020204030204" pitchFamily="34" charset="0"/>
                <a:cs typeface="Calibri" panose="020F0502020204030204" pitchFamily="34" charset="0"/>
              </a:rPr>
              <a:t>It is the advisor’s responsibility to keep track of who has and has not completed the waiver. </a:t>
            </a:r>
            <a:endParaRP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37027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0"/>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Contact Information</a:t>
            </a:r>
            <a:endParaRPr/>
          </a:p>
        </p:txBody>
      </p:sp>
      <p:sp>
        <p:nvSpPr>
          <p:cNvPr id="177" name="Google Shape;177;p30"/>
          <p:cNvSpPr txBox="1">
            <a:spLocks noGrp="1"/>
          </p:cNvSpPr>
          <p:nvPr>
            <p:ph type="body" idx="1"/>
          </p:nvPr>
        </p:nvSpPr>
        <p:spPr>
          <a:xfrm>
            <a:off x="2400250" y="1595776"/>
            <a:ext cx="6331462" cy="300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latin typeface="Calibri" panose="020F0502020204030204" pitchFamily="34" charset="0"/>
                <a:cs typeface="Calibri" panose="020F0502020204030204" pitchFamily="34" charset="0"/>
              </a:rPr>
              <a:t>SGA - Club Details, Finances,  &amp; General Club Matters</a:t>
            </a:r>
            <a:endParaRPr dirty="0">
              <a:latin typeface="Calibri" panose="020F0502020204030204" pitchFamily="34" charset="0"/>
              <a:cs typeface="Calibri" panose="020F0502020204030204" pitchFamily="34" charset="0"/>
            </a:endParaRPr>
          </a:p>
          <a:p>
            <a:pPr marL="0" lvl="0" indent="0">
              <a:spcBef>
                <a:spcPts val="1600"/>
              </a:spcBef>
              <a:buNone/>
            </a:pPr>
            <a:r>
              <a:rPr lang="en" dirty="0">
                <a:latin typeface="Calibri" panose="020F0502020204030204" pitchFamily="34" charset="0"/>
                <a:cs typeface="Calibri" panose="020F0502020204030204" pitchFamily="34" charset="0"/>
              </a:rPr>
              <a:t>Student Engagement - Club Policy Input, Advisor Resources,  Club Status Insight, Calendar Updates, Waiver, &amp; Compliance </a:t>
            </a:r>
            <a:endParaRPr dirty="0">
              <a:latin typeface="Calibri" panose="020F0502020204030204" pitchFamily="34" charset="0"/>
              <a:cs typeface="Calibri" panose="020F0502020204030204" pitchFamily="34" charset="0"/>
            </a:endParaRPr>
          </a:p>
          <a:p>
            <a:pPr marL="0" lvl="0" indent="0" algn="l" rtl="0">
              <a:spcBef>
                <a:spcPts val="1600"/>
              </a:spcBef>
              <a:spcAft>
                <a:spcPts val="1600"/>
              </a:spcAft>
              <a:buNone/>
            </a:pPr>
            <a:r>
              <a:rPr lang="en" dirty="0">
                <a:latin typeface="Calibri" panose="020F0502020204030204" pitchFamily="34" charset="0"/>
                <a:cs typeface="Calibri" panose="020F0502020204030204" pitchFamily="34" charset="0"/>
              </a:rPr>
              <a:t>Brad McCarty– Facilities</a:t>
            </a:r>
            <a:br>
              <a:rPr lang="en" dirty="0">
                <a:latin typeface="Calibri" panose="020F0502020204030204" pitchFamily="34" charset="0"/>
                <a:cs typeface="Calibri" panose="020F0502020204030204" pitchFamily="34" charset="0"/>
              </a:rPr>
            </a:br>
            <a:br>
              <a:rPr lang="en" dirty="0">
                <a:latin typeface="Calibri" panose="020F0502020204030204" pitchFamily="34" charset="0"/>
                <a:cs typeface="Calibri" panose="020F0502020204030204" pitchFamily="34" charset="0"/>
              </a:rPr>
            </a:br>
            <a:r>
              <a:rPr lang="en" dirty="0">
                <a:latin typeface="Calibri" panose="020F0502020204030204" pitchFamily="34" charset="0"/>
                <a:cs typeface="Calibri" panose="020F0502020204030204" pitchFamily="34" charset="0"/>
              </a:rPr>
              <a:t>Rico Plummer – Specific questions about Compliance</a:t>
            </a:r>
          </a:p>
        </p:txBody>
      </p:sp>
    </p:spTree>
    <p:extLst>
      <p:ext uri="{BB962C8B-B14F-4D97-AF65-F5344CB8AC3E}">
        <p14:creationId xmlns:p14="http://schemas.microsoft.com/office/powerpoint/2010/main" val="13950111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0"/>
          <p:cNvSpPr txBox="1">
            <a:spLocks noGrp="1"/>
          </p:cNvSpPr>
          <p:nvPr>
            <p:ph type="title"/>
          </p:nvPr>
        </p:nvSpPr>
        <p:spPr>
          <a:xfrm>
            <a:off x="406425" y="1806825"/>
            <a:ext cx="8296800" cy="154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Thank you!</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5"/>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lnSpc>
                <a:spcPct val="90000"/>
              </a:lnSpc>
              <a:spcBef>
                <a:spcPts val="800"/>
              </a:spcBef>
              <a:spcAft>
                <a:spcPts val="0"/>
              </a:spcAft>
              <a:buClr>
                <a:schemeClr val="dk2"/>
              </a:buClr>
              <a:buSzPts val="1100"/>
              <a:buFont typeface="Arial"/>
              <a:buNone/>
            </a:pPr>
            <a:r>
              <a:rPr lang="en" sz="3200">
                <a:solidFill>
                  <a:srgbClr val="ED7D31"/>
                </a:solidFill>
                <a:latin typeface="Calibri"/>
                <a:ea typeface="Calibri"/>
                <a:cs typeface="Calibri"/>
                <a:sym typeface="Calibri"/>
              </a:rPr>
              <a:t>Student Engagement Purpose Statement</a:t>
            </a:r>
            <a:endParaRPr sz="3200">
              <a:solidFill>
                <a:srgbClr val="ED7D31"/>
              </a:solidFill>
              <a:latin typeface="Calibri"/>
              <a:ea typeface="Calibri"/>
              <a:cs typeface="Calibri"/>
              <a:sym typeface="Calibri"/>
            </a:endParaRPr>
          </a:p>
          <a:p>
            <a:pPr marL="0" lvl="0" indent="0" algn="l" rtl="0">
              <a:spcBef>
                <a:spcPts val="0"/>
              </a:spcBef>
              <a:spcAft>
                <a:spcPts val="0"/>
              </a:spcAft>
              <a:buNone/>
            </a:pPr>
            <a:endParaRPr sz="3200">
              <a:solidFill>
                <a:srgbClr val="ED7D31"/>
              </a:solidFill>
              <a:latin typeface="Calibri"/>
              <a:ea typeface="Calibri"/>
              <a:cs typeface="Calibri"/>
              <a:sym typeface="Calibri"/>
            </a:endParaRPr>
          </a:p>
        </p:txBody>
      </p:sp>
      <p:sp>
        <p:nvSpPr>
          <p:cNvPr id="85" name="Google Shape;85;p15"/>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Autofit/>
          </a:bodyPr>
          <a:lstStyle/>
          <a:p>
            <a:pPr marL="203200" lvl="0" indent="0" algn="l" rtl="0">
              <a:lnSpc>
                <a:spcPct val="90000"/>
              </a:lnSpc>
              <a:spcBef>
                <a:spcPts val="800"/>
              </a:spcBef>
              <a:spcAft>
                <a:spcPts val="0"/>
              </a:spcAft>
              <a:buClr>
                <a:schemeClr val="dk2"/>
              </a:buClr>
              <a:buSzPts val="1100"/>
              <a:buFont typeface="Arial"/>
              <a:buNone/>
            </a:pPr>
            <a:r>
              <a:rPr lang="en" sz="2400">
                <a:latin typeface="Calibri"/>
                <a:ea typeface="Calibri"/>
                <a:cs typeface="Calibri"/>
                <a:sym typeface="Calibri"/>
              </a:rPr>
              <a:t>To foster student engagement, provide intentional leadership development experiences, and encourage thoughtful dialogue while promoting a sense of belonging for all students</a:t>
            </a:r>
            <a:endParaRPr sz="2400">
              <a:latin typeface="Calibri"/>
              <a:ea typeface="Calibri"/>
              <a:cs typeface="Calibri"/>
              <a:sym typeface="Calibri"/>
            </a:endParaRPr>
          </a:p>
          <a:p>
            <a:pPr marL="0" lvl="0" indent="0" algn="l" rtl="0">
              <a:spcBef>
                <a:spcPts val="0"/>
              </a:spcBef>
              <a:spcAft>
                <a:spcPts val="16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6"/>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Advisor Handbook</a:t>
            </a:r>
            <a:endParaRPr/>
          </a:p>
        </p:txBody>
      </p:sp>
      <p:sp>
        <p:nvSpPr>
          <p:cNvPr id="91" name="Google Shape;91;p16"/>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It is required that you read and understand the advisor handbook each year that you advise a club/organization.</a:t>
            </a:r>
            <a:endParaRPr dirty="0"/>
          </a:p>
          <a:p>
            <a:pPr marL="0" lvl="0" indent="0" algn="l" rtl="0">
              <a:spcBef>
                <a:spcPts val="1600"/>
              </a:spcBef>
              <a:spcAft>
                <a:spcPts val="1600"/>
              </a:spcAft>
              <a:buNone/>
            </a:pPr>
            <a:r>
              <a:rPr lang="en" dirty="0"/>
              <a:t>We are currently in the process of still updating the manual for this year, but we should have this finalized soon.</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7"/>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Organizational Management Expectations</a:t>
            </a:r>
            <a:endParaRPr/>
          </a:p>
        </p:txBody>
      </p:sp>
      <p:sp>
        <p:nvSpPr>
          <p:cNvPr id="97" name="Google Shape;97;p17"/>
          <p:cNvSpPr txBox="1">
            <a:spLocks noGrp="1"/>
          </p:cNvSpPr>
          <p:nvPr>
            <p:ph type="body" idx="1"/>
          </p:nvPr>
        </p:nvSpPr>
        <p:spPr>
          <a:xfrm>
            <a:off x="2400262" y="1475226"/>
            <a:ext cx="6321600" cy="300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100" b="1" dirty="0">
                <a:solidFill>
                  <a:schemeClr val="dk1"/>
                </a:solidFill>
              </a:rPr>
              <a:t>Page 7</a:t>
            </a:r>
            <a:endParaRPr sz="2100" b="1" dirty="0">
              <a:solidFill>
                <a:schemeClr val="dk1"/>
              </a:solidFill>
            </a:endParaRPr>
          </a:p>
          <a:p>
            <a:pPr marL="457200" lvl="0" indent="-330200" algn="l" rtl="0">
              <a:spcBef>
                <a:spcPts val="1600"/>
              </a:spcBef>
              <a:spcAft>
                <a:spcPts val="0"/>
              </a:spcAft>
              <a:buSzPts val="1600"/>
              <a:buChar char="●"/>
            </a:pPr>
            <a:r>
              <a:rPr lang="en" sz="1600" dirty="0"/>
              <a:t>Please take special note of this section &amp; review information</a:t>
            </a:r>
            <a:endParaRPr sz="1600" dirty="0"/>
          </a:p>
          <a:p>
            <a:pPr marL="914400" marR="292100" lvl="0" indent="0" algn="l" rtl="0">
              <a:lnSpc>
                <a:spcPct val="125454"/>
              </a:lnSpc>
              <a:spcBef>
                <a:spcPts val="1200"/>
              </a:spcBef>
              <a:spcAft>
                <a:spcPts val="1200"/>
              </a:spcAft>
              <a:buNone/>
            </a:pPr>
            <a:r>
              <a:rPr lang="en" sz="1100" dirty="0">
                <a:latin typeface="Calibri"/>
                <a:ea typeface="Calibri"/>
                <a:cs typeface="Calibri"/>
                <a:sym typeface="Calibri"/>
              </a:rPr>
              <a:t>1.</a:t>
            </a:r>
            <a:r>
              <a:rPr lang="en" sz="700" dirty="0">
                <a:latin typeface="Times New Roman"/>
                <a:ea typeface="Times New Roman"/>
                <a:cs typeface="Times New Roman"/>
                <a:sym typeface="Times New Roman"/>
              </a:rPr>
              <a:t>      </a:t>
            </a:r>
            <a:r>
              <a:rPr lang="en" sz="1100" b="1" dirty="0">
                <a:latin typeface="Calibri"/>
                <a:ea typeface="Calibri"/>
                <a:cs typeface="Calibri"/>
                <a:sym typeface="Calibri"/>
              </a:rPr>
              <a:t>OneDrive</a:t>
            </a:r>
            <a:br>
              <a:rPr lang="en" sz="1100" dirty="0">
                <a:latin typeface="Calibri"/>
                <a:ea typeface="Calibri"/>
                <a:cs typeface="Calibri"/>
                <a:sym typeface="Calibri"/>
              </a:rPr>
            </a:br>
            <a:r>
              <a:rPr lang="en" sz="1100" dirty="0">
                <a:latin typeface="Calibri"/>
                <a:ea typeface="Calibri"/>
                <a:cs typeface="Calibri"/>
                <a:sym typeface="Calibri"/>
              </a:rPr>
              <a:t>2.</a:t>
            </a:r>
            <a:r>
              <a:rPr lang="en" sz="700" dirty="0">
                <a:latin typeface="Times New Roman"/>
                <a:ea typeface="Times New Roman"/>
                <a:cs typeface="Times New Roman"/>
                <a:sym typeface="Times New Roman"/>
              </a:rPr>
              <a:t>      </a:t>
            </a:r>
            <a:r>
              <a:rPr lang="en" sz="1100" b="1" dirty="0">
                <a:latin typeface="Calibri"/>
                <a:ea typeface="Calibri"/>
                <a:cs typeface="Calibri"/>
                <a:sym typeface="Calibri"/>
              </a:rPr>
              <a:t>Club Email </a:t>
            </a:r>
            <a:br>
              <a:rPr lang="en" sz="1100" dirty="0">
                <a:latin typeface="Calibri"/>
                <a:ea typeface="Calibri"/>
                <a:cs typeface="Calibri"/>
                <a:sym typeface="Calibri"/>
              </a:rPr>
            </a:br>
            <a:r>
              <a:rPr lang="en" sz="1100" dirty="0">
                <a:latin typeface="Calibri"/>
                <a:ea typeface="Calibri"/>
                <a:cs typeface="Calibri"/>
                <a:sym typeface="Calibri"/>
              </a:rPr>
              <a:t>3.</a:t>
            </a:r>
            <a:r>
              <a:rPr lang="en" sz="700" dirty="0">
                <a:latin typeface="Times New Roman"/>
                <a:ea typeface="Times New Roman"/>
                <a:cs typeface="Times New Roman"/>
                <a:sym typeface="Times New Roman"/>
              </a:rPr>
              <a:t>      </a:t>
            </a:r>
            <a:r>
              <a:rPr lang="en" sz="1100" b="1" dirty="0">
                <a:latin typeface="Calibri"/>
                <a:ea typeface="Calibri"/>
                <a:cs typeface="Calibri"/>
                <a:sym typeface="Calibri"/>
              </a:rPr>
              <a:t>Canvas</a:t>
            </a:r>
            <a:br>
              <a:rPr lang="en" sz="1100" dirty="0">
                <a:latin typeface="Calibri"/>
                <a:ea typeface="Calibri"/>
                <a:cs typeface="Calibri"/>
                <a:sym typeface="Calibri"/>
              </a:rPr>
            </a:br>
            <a:r>
              <a:rPr lang="en" sz="1100" dirty="0">
                <a:latin typeface="Calibri"/>
                <a:ea typeface="Calibri"/>
                <a:cs typeface="Calibri"/>
                <a:sym typeface="Calibri"/>
              </a:rPr>
              <a:t>4.</a:t>
            </a:r>
            <a:r>
              <a:rPr lang="en" sz="700" dirty="0">
                <a:latin typeface="Times New Roman"/>
                <a:ea typeface="Times New Roman"/>
                <a:cs typeface="Times New Roman"/>
                <a:sym typeface="Times New Roman"/>
              </a:rPr>
              <a:t>      </a:t>
            </a:r>
            <a:r>
              <a:rPr lang="en" sz="1100" b="1" dirty="0">
                <a:latin typeface="Calibri"/>
                <a:ea typeface="Calibri"/>
                <a:cs typeface="Calibri"/>
                <a:sym typeface="Calibri"/>
              </a:rPr>
              <a:t>Club Grading</a:t>
            </a:r>
            <a:br>
              <a:rPr lang="en" sz="1100" dirty="0">
                <a:latin typeface="Calibri"/>
                <a:ea typeface="Calibri"/>
                <a:cs typeface="Calibri"/>
                <a:sym typeface="Calibri"/>
              </a:rPr>
            </a:br>
            <a:r>
              <a:rPr lang="en" sz="1100" dirty="0">
                <a:latin typeface="Calibri"/>
                <a:ea typeface="Calibri"/>
                <a:cs typeface="Calibri"/>
                <a:sym typeface="Calibri"/>
              </a:rPr>
              <a:t>5.</a:t>
            </a:r>
            <a:r>
              <a:rPr lang="en" sz="700" dirty="0">
                <a:latin typeface="Times New Roman"/>
                <a:ea typeface="Times New Roman"/>
                <a:cs typeface="Times New Roman"/>
                <a:sym typeface="Times New Roman"/>
              </a:rPr>
              <a:t>      </a:t>
            </a:r>
            <a:r>
              <a:rPr lang="en" sz="1100" b="1" dirty="0">
                <a:latin typeface="Calibri"/>
                <a:ea typeface="Calibri"/>
                <a:cs typeface="Calibri"/>
                <a:sym typeface="Calibri"/>
              </a:rPr>
              <a:t>Advisor Trainings</a:t>
            </a:r>
            <a:br>
              <a:rPr lang="en" sz="1100" b="1" dirty="0">
                <a:latin typeface="Calibri"/>
                <a:ea typeface="Calibri"/>
                <a:cs typeface="Calibri"/>
                <a:sym typeface="Calibri"/>
              </a:rPr>
            </a:br>
            <a:r>
              <a:rPr lang="en" sz="1100" dirty="0">
                <a:latin typeface="Calibri"/>
                <a:ea typeface="Calibri"/>
                <a:cs typeface="Calibri"/>
                <a:sym typeface="Calibri"/>
              </a:rPr>
              <a:t>6.     </a:t>
            </a:r>
            <a:r>
              <a:rPr lang="en" sz="1100" b="1" dirty="0">
                <a:latin typeface="Calibri"/>
                <a:ea typeface="Calibri"/>
                <a:cs typeface="Calibri"/>
                <a:sym typeface="Calibri"/>
              </a:rPr>
              <a:t>FalconLink Calendar</a:t>
            </a:r>
            <a:endParaRPr sz="1100" b="1" dirty="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8"/>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General Expectations</a:t>
            </a:r>
            <a:endParaRPr/>
          </a:p>
        </p:txBody>
      </p:sp>
      <p:sp>
        <p:nvSpPr>
          <p:cNvPr id="103" name="Google Shape;103;p18"/>
          <p:cNvSpPr txBox="1">
            <a:spLocks noGrp="1"/>
          </p:cNvSpPr>
          <p:nvPr>
            <p:ph type="body" idx="1"/>
          </p:nvPr>
        </p:nvSpPr>
        <p:spPr>
          <a:xfrm>
            <a:off x="2400250" y="1211350"/>
            <a:ext cx="6321600" cy="300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dirty="0"/>
              <a:t>Advisors “offer direction for student organizations according to their student leaders’ goals.”</a:t>
            </a:r>
            <a:endParaRPr sz="1600" dirty="0"/>
          </a:p>
          <a:p>
            <a:pPr marL="457200" lvl="0" indent="-342900" algn="l" rtl="0">
              <a:spcBef>
                <a:spcPts val="1600"/>
              </a:spcBef>
              <a:spcAft>
                <a:spcPts val="0"/>
              </a:spcAft>
              <a:buSzPts val="1800"/>
              <a:buChar char="●"/>
            </a:pPr>
            <a:r>
              <a:rPr lang="en" sz="1600" dirty="0"/>
              <a:t>You can </a:t>
            </a:r>
            <a:r>
              <a:rPr lang="en" sz="1600" i="1" dirty="0"/>
              <a:t>suggest, advise, challenge, support, counsel</a:t>
            </a:r>
            <a:endParaRPr sz="1600" i="1" dirty="0"/>
          </a:p>
          <a:p>
            <a:pPr marL="457200" lvl="0" indent="-342900" algn="l" rtl="0">
              <a:spcBef>
                <a:spcPts val="0"/>
              </a:spcBef>
              <a:spcAft>
                <a:spcPts val="0"/>
              </a:spcAft>
              <a:buSzPts val="1800"/>
              <a:buChar char="●"/>
            </a:pPr>
            <a:r>
              <a:rPr lang="en" sz="1600" dirty="0"/>
              <a:t>You are not to </a:t>
            </a:r>
            <a:r>
              <a:rPr lang="en" sz="1600" i="1" dirty="0"/>
              <a:t>direct</a:t>
            </a:r>
            <a:r>
              <a:rPr lang="en" sz="1600" dirty="0"/>
              <a:t> or </a:t>
            </a:r>
            <a:r>
              <a:rPr lang="en" sz="1600" i="1" dirty="0"/>
              <a:t>supervise</a:t>
            </a:r>
            <a:endParaRPr sz="1600" dirty="0"/>
          </a:p>
          <a:p>
            <a:pPr marL="0" lvl="0" indent="0" algn="l" rtl="0">
              <a:spcBef>
                <a:spcPts val="1600"/>
              </a:spcBef>
              <a:spcAft>
                <a:spcPts val="0"/>
              </a:spcAft>
              <a:buNone/>
            </a:pPr>
            <a:r>
              <a:rPr lang="en" sz="1600" dirty="0"/>
              <a:t>Ultimately you are supporting the student experience in something they willingly participate.</a:t>
            </a:r>
          </a:p>
          <a:p>
            <a:pPr marL="0" lvl="0" indent="0" algn="l" rtl="0">
              <a:spcBef>
                <a:spcPts val="1600"/>
              </a:spcBef>
              <a:spcAft>
                <a:spcPts val="0"/>
              </a:spcAft>
              <a:buNone/>
            </a:pPr>
            <a:r>
              <a:rPr lang="en" sz="1600" dirty="0"/>
              <a:t>There are some things you they will </a:t>
            </a:r>
            <a:r>
              <a:rPr lang="en" sz="1600" i="1" dirty="0"/>
              <a:t>need </a:t>
            </a:r>
            <a:r>
              <a:rPr lang="en" sz="1600" dirty="0"/>
              <a:t>you to do on behalf of them– please pay attention to these requests!!!</a:t>
            </a:r>
          </a:p>
          <a:p>
            <a:pPr marL="285750" indent="-285750">
              <a:spcBef>
                <a:spcPts val="1600"/>
              </a:spcBef>
            </a:pPr>
            <a:r>
              <a:rPr lang="en-US" sz="1600" dirty="0"/>
              <a:t>E</a:t>
            </a:r>
            <a:r>
              <a:rPr lang="en" sz="1600" dirty="0"/>
              <a:t>.g. key requests, purchasing, </a:t>
            </a:r>
            <a:r>
              <a:rPr lang="en" sz="1600"/>
              <a:t>speaker approvals, etc. </a:t>
            </a:r>
            <a:endParaRPr lang="en" sz="1600" dirty="0"/>
          </a:p>
          <a:p>
            <a:pPr marL="0" lvl="0" indent="0" algn="l" rtl="0">
              <a:spcBef>
                <a:spcPts val="1600"/>
              </a:spcBef>
              <a:spcAft>
                <a:spcPts val="0"/>
              </a:spcAft>
              <a:buNone/>
            </a:pPr>
            <a:endParaRPr lang="en" dirty="0"/>
          </a:p>
          <a:p>
            <a:pPr marL="0" lvl="0" indent="0" algn="l" rtl="0">
              <a:spcBef>
                <a:spcPts val="1600"/>
              </a:spcBef>
              <a:spcAft>
                <a:spcPts val="0"/>
              </a:spcAft>
              <a:buNone/>
            </a:pPr>
            <a:endParaRPr dirty="0"/>
          </a:p>
          <a:p>
            <a:pPr marL="0" lvl="0" indent="0" algn="l" rtl="0">
              <a:spcBef>
                <a:spcPts val="1600"/>
              </a:spcBef>
              <a:spcAft>
                <a:spcPts val="1600"/>
              </a:spcAft>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9"/>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Office of Student Engagement</a:t>
            </a:r>
            <a:endParaRPr/>
          </a:p>
        </p:txBody>
      </p:sp>
      <p:sp>
        <p:nvSpPr>
          <p:cNvPr id="109" name="Google Shape;109;p19"/>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Supports students and student organizations across campus.</a:t>
            </a:r>
            <a:endParaRPr dirty="0"/>
          </a:p>
          <a:p>
            <a:pPr marL="0" lvl="0" indent="0" algn="l" rtl="0">
              <a:spcBef>
                <a:spcPts val="1600"/>
              </a:spcBef>
              <a:spcAft>
                <a:spcPts val="0"/>
              </a:spcAft>
              <a:buNone/>
            </a:pPr>
            <a:r>
              <a:rPr lang="en" dirty="0"/>
              <a:t>Resources include:</a:t>
            </a:r>
            <a:endParaRPr dirty="0"/>
          </a:p>
          <a:p>
            <a:pPr marL="457200" lvl="0" indent="-342900" algn="l" rtl="0">
              <a:spcBef>
                <a:spcPts val="1600"/>
              </a:spcBef>
              <a:spcAft>
                <a:spcPts val="0"/>
              </a:spcAft>
              <a:buSzPts val="1800"/>
              <a:buChar char="●"/>
            </a:pPr>
            <a:r>
              <a:rPr lang="en" dirty="0"/>
              <a:t>Club policy input</a:t>
            </a:r>
            <a:endParaRPr dirty="0"/>
          </a:p>
          <a:p>
            <a:pPr marL="457200" lvl="0" indent="-342900" algn="l" rtl="0">
              <a:spcBef>
                <a:spcPts val="0"/>
              </a:spcBef>
              <a:spcAft>
                <a:spcPts val="0"/>
              </a:spcAft>
              <a:buSzPts val="1800"/>
              <a:buChar char="●"/>
            </a:pPr>
            <a:r>
              <a:rPr lang="en" dirty="0"/>
              <a:t>Common club resources</a:t>
            </a:r>
            <a:endParaRPr dirty="0"/>
          </a:p>
          <a:p>
            <a:pPr marL="457200" lvl="0" indent="-342900" algn="l" rtl="0">
              <a:spcBef>
                <a:spcPts val="0"/>
              </a:spcBef>
              <a:spcAft>
                <a:spcPts val="0"/>
              </a:spcAft>
              <a:buSzPts val="1800"/>
              <a:buChar char="●"/>
            </a:pPr>
            <a:r>
              <a:rPr lang="en" dirty="0"/>
              <a:t>Advising direction</a:t>
            </a:r>
            <a:endParaRPr dirty="0"/>
          </a:p>
          <a:p>
            <a:pPr marL="457200" lvl="0" indent="-342900" algn="l" rtl="0">
              <a:spcBef>
                <a:spcPts val="0"/>
              </a:spcBef>
              <a:spcAft>
                <a:spcPts val="0"/>
              </a:spcAft>
              <a:buSzPts val="1800"/>
              <a:buChar char="●"/>
            </a:pPr>
            <a:r>
              <a:rPr lang="en" dirty="0"/>
              <a:t>Club status transitions</a:t>
            </a:r>
          </a:p>
          <a:p>
            <a:r>
              <a:rPr lang="en-US" dirty="0"/>
              <a:t>Finances &amp; forms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0"/>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Forms</a:t>
            </a:r>
            <a:endParaRPr/>
          </a:p>
        </p:txBody>
      </p:sp>
      <p:sp>
        <p:nvSpPr>
          <p:cNvPr id="115" name="Google Shape;115;p20"/>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Please note that almost all forms you should need are on the </a:t>
            </a:r>
            <a:r>
              <a:rPr lang="en" u="sng">
                <a:solidFill>
                  <a:schemeClr val="hlink"/>
                </a:solidFill>
                <a:hlinkClick r:id="rId3"/>
              </a:rPr>
              <a:t>Club Forms Page</a:t>
            </a:r>
            <a:r>
              <a:rPr lang="en"/>
              <a:t> of the OSE website</a:t>
            </a:r>
            <a:endParaRPr/>
          </a:p>
          <a:p>
            <a:pPr marL="457200" lvl="0" indent="-342900" algn="l" rtl="0">
              <a:spcBef>
                <a:spcPts val="0"/>
              </a:spcBef>
              <a:spcAft>
                <a:spcPts val="0"/>
              </a:spcAft>
              <a:buSzPts val="1800"/>
              <a:buChar char="●"/>
            </a:pPr>
            <a:r>
              <a:rPr lang="en"/>
              <a:t>Before reaching out to SGA or OSE, please look here first as there are ample resources to be found here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1"/>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Finances</a:t>
            </a:r>
            <a:endParaRPr/>
          </a:p>
        </p:txBody>
      </p:sp>
      <p:sp>
        <p:nvSpPr>
          <p:cNvPr id="121" name="Google Shape;121;p21"/>
          <p:cNvSpPr txBox="1">
            <a:spLocks noGrp="1"/>
          </p:cNvSpPr>
          <p:nvPr>
            <p:ph type="body" idx="1"/>
          </p:nvPr>
        </p:nvSpPr>
        <p:spPr>
          <a:xfrm>
            <a:off x="2410100" y="1211350"/>
            <a:ext cx="6321600" cy="3386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100" b="1" dirty="0">
                <a:solidFill>
                  <a:schemeClr val="dk1"/>
                </a:solidFill>
              </a:rPr>
              <a:t>Purchasing Expectations</a:t>
            </a:r>
            <a:endParaRPr sz="2100" b="1" dirty="0">
              <a:solidFill>
                <a:schemeClr val="dk1"/>
              </a:solidFill>
            </a:endParaRPr>
          </a:p>
          <a:p>
            <a:pPr marL="457200" lvl="0" indent="-330200" algn="l" rtl="0">
              <a:spcBef>
                <a:spcPts val="1600"/>
              </a:spcBef>
              <a:spcAft>
                <a:spcPts val="0"/>
              </a:spcAft>
              <a:buSzPts val="1600"/>
              <a:buChar char="●"/>
            </a:pPr>
            <a:r>
              <a:rPr lang="en" sz="1600" dirty="0"/>
              <a:t>Advisors should use their p-cards</a:t>
            </a:r>
            <a:endParaRPr sz="1600" dirty="0"/>
          </a:p>
          <a:p>
            <a:pPr marL="457200" lvl="0" indent="-330200" algn="l" rtl="0">
              <a:spcBef>
                <a:spcPts val="1200"/>
              </a:spcBef>
              <a:spcAft>
                <a:spcPts val="0"/>
              </a:spcAft>
              <a:buSzPts val="1600"/>
              <a:buChar char="●"/>
            </a:pPr>
            <a:r>
              <a:rPr lang="en" sz="1600" dirty="0"/>
              <a:t>OSE holds p-card training for SGA card</a:t>
            </a:r>
            <a:endParaRPr sz="1600" dirty="0"/>
          </a:p>
          <a:p>
            <a:pPr marL="457200" lvl="0" indent="-330200" algn="l" rtl="0">
              <a:spcBef>
                <a:spcPts val="1200"/>
              </a:spcBef>
              <a:spcAft>
                <a:spcPts val="0"/>
              </a:spcAft>
              <a:buSzPts val="1600"/>
              <a:buChar char="●"/>
            </a:pPr>
            <a:r>
              <a:rPr lang="en" sz="1600" dirty="0"/>
              <a:t>Advisors are responsible for One$ource training through the finance office at Messiah</a:t>
            </a:r>
            <a:endParaRPr sz="1600" dirty="0"/>
          </a:p>
          <a:p>
            <a:pPr marL="457200" lvl="0" indent="-330200" algn="l" rtl="0">
              <a:spcBef>
                <a:spcPts val="1200"/>
              </a:spcBef>
              <a:spcAft>
                <a:spcPts val="0"/>
              </a:spcAft>
              <a:buSzPts val="1600"/>
              <a:buChar char="●"/>
            </a:pPr>
            <a:r>
              <a:rPr lang="en" sz="1600" dirty="0"/>
              <a:t>Advisors are responsible for purchasing any large expense items for their teams </a:t>
            </a:r>
            <a:endParaRPr sz="1600" dirty="0"/>
          </a:p>
          <a:p>
            <a:pPr marL="914400" lvl="1" indent="-330200" algn="l" rtl="0">
              <a:spcBef>
                <a:spcPts val="1200"/>
              </a:spcBef>
              <a:spcAft>
                <a:spcPts val="1200"/>
              </a:spcAft>
              <a:buSzPts val="1600"/>
              <a:buChar char="○"/>
            </a:pPr>
            <a:r>
              <a:rPr lang="en" sz="1600" dirty="0"/>
              <a:t>This includes paying event supplies., club gear, etc.</a:t>
            </a:r>
          </a:p>
          <a:p>
            <a:pPr marL="914400" lvl="1" indent="-330200" algn="l" rtl="0">
              <a:spcBef>
                <a:spcPts val="1200"/>
              </a:spcBef>
              <a:spcAft>
                <a:spcPts val="1200"/>
              </a:spcAft>
              <a:buSzPts val="1600"/>
              <a:buChar char="○"/>
            </a:pPr>
            <a:r>
              <a:rPr lang="en" sz="1000" dirty="0"/>
              <a:t>Note: This should all be in accordance with the SGA Governance manual policies </a:t>
            </a:r>
          </a:p>
        </p:txBody>
      </p:sp>
    </p:spTree>
  </p:cSld>
  <p:clrMapOvr>
    <a:masterClrMapping/>
  </p:clrMapOvr>
</p:sld>
</file>

<file path=ppt/theme/theme1.xml><?xml version="1.0" encoding="utf-8"?>
<a:theme xmlns:a="http://schemas.openxmlformats.org/drawingml/2006/main"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1186</TotalTime>
  <Words>1554</Words>
  <Application>Microsoft Office PowerPoint</Application>
  <PresentationFormat>On-screen Show (16:9)</PresentationFormat>
  <Paragraphs>136</Paragraphs>
  <Slides>23</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Raleway</vt:lpstr>
      <vt:lpstr>Lato</vt:lpstr>
      <vt:lpstr>Arial</vt:lpstr>
      <vt:lpstr>Calibri</vt:lpstr>
      <vt:lpstr>Times New Roman</vt:lpstr>
      <vt:lpstr>Swiss</vt:lpstr>
      <vt:lpstr>Club Advisor Training</vt:lpstr>
      <vt:lpstr>Advisor Training Overview</vt:lpstr>
      <vt:lpstr>Student Engagement Purpose Statement </vt:lpstr>
      <vt:lpstr>Advisor Handbook</vt:lpstr>
      <vt:lpstr>Organizational Management Expectations</vt:lpstr>
      <vt:lpstr>General Expectations</vt:lpstr>
      <vt:lpstr>The Office of Student Engagement</vt:lpstr>
      <vt:lpstr>Forms</vt:lpstr>
      <vt:lpstr>Finances</vt:lpstr>
      <vt:lpstr>Event Request</vt:lpstr>
      <vt:lpstr>Guest Speaker Policy</vt:lpstr>
      <vt:lpstr>FalconLink Calendar &amp; This Week at Messiah</vt:lpstr>
      <vt:lpstr>Volunteers</vt:lpstr>
      <vt:lpstr>Travel</vt:lpstr>
      <vt:lpstr>Contact Information</vt:lpstr>
      <vt:lpstr>Final Note</vt:lpstr>
      <vt:lpstr>Thank you!  If you are a club sport advisor or coach, please stick around for the additional club sport information. </vt:lpstr>
      <vt:lpstr>Checklist</vt:lpstr>
      <vt:lpstr>Compliance</vt:lpstr>
      <vt:lpstr>Facilities </vt:lpstr>
      <vt:lpstr>Coaches &amp; Advisors</vt:lpstr>
      <vt:lpstr>Contact Information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Club Advisor Training</dc:title>
  <dc:creator>Barnes, Ashley</dc:creator>
  <cp:lastModifiedBy>Barnes, Ashley</cp:lastModifiedBy>
  <cp:revision>31</cp:revision>
  <dcterms:modified xsi:type="dcterms:W3CDTF">2024-09-09T16:44:37Z</dcterms:modified>
</cp:coreProperties>
</file>