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notesMasterIdLst>
    <p:notesMasterId r:id="rId26"/>
  </p:notesMasterIdLst>
  <p:sldIdLst>
    <p:sldId id="256" r:id="rId2"/>
    <p:sldId id="259" r:id="rId3"/>
    <p:sldId id="261" r:id="rId4"/>
    <p:sldId id="257" r:id="rId5"/>
    <p:sldId id="265" r:id="rId6"/>
    <p:sldId id="266" r:id="rId7"/>
    <p:sldId id="267" r:id="rId8"/>
    <p:sldId id="260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97" r:id="rId19"/>
    <p:sldId id="277" r:id="rId20"/>
    <p:sldId id="278" r:id="rId21"/>
    <p:sldId id="296" r:id="rId22"/>
    <p:sldId id="280" r:id="rId23"/>
    <p:sldId id="264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901" autoAdjust="0"/>
  </p:normalViewPr>
  <p:slideViewPr>
    <p:cSldViewPr snapToGrid="0">
      <p:cViewPr varScale="1">
        <p:scale>
          <a:sx n="54" d="100"/>
          <a:sy n="54" d="100"/>
        </p:scale>
        <p:origin x="11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672EC-4E50-4D6A-B350-80C66333440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6841C-3149-4D5B-9690-80F8B3779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8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 1-5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58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82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  <a:p>
            <a:r>
              <a:rPr lang="en-US"/>
              <a:t>Materials also need </a:t>
            </a:r>
            <a:r>
              <a:rPr lang="en-US" dirty="0"/>
              <a:t>to be ready in advance of teaching.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2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43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8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64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16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6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75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50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3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56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56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7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166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482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1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8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2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1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2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7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0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51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114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4295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9123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38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24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6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2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1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9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2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7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1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8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siah.edu/teach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mcgill@messiah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175" y="1181914"/>
            <a:ext cx="5986913" cy="336454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031" y="4985442"/>
            <a:ext cx="7315200" cy="914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600" b="1" dirty="0">
                <a:solidFill>
                  <a:schemeClr val="bg2">
                    <a:lumMod val="90000"/>
                  </a:schemeClr>
                </a:solidFill>
              </a:rPr>
              <a:t>Orientation for Student Teaching</a:t>
            </a:r>
          </a:p>
          <a:p>
            <a:pPr algn="ctr"/>
            <a:r>
              <a:rPr lang="en-US" sz="3600" b="1" dirty="0">
                <a:solidFill>
                  <a:schemeClr val="bg2">
                    <a:lumMod val="90000"/>
                  </a:schemeClr>
                </a:solidFill>
              </a:rPr>
              <a:t>TEP 43x</a:t>
            </a:r>
          </a:p>
        </p:txBody>
      </p:sp>
    </p:spTree>
    <p:extLst>
      <p:ext uri="{BB962C8B-B14F-4D97-AF65-F5344CB8AC3E}">
        <p14:creationId xmlns:p14="http://schemas.microsoft.com/office/powerpoint/2010/main" val="215359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427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Guidelines for Student Self-Monitoring Video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883391"/>
            <a:ext cx="9621698" cy="455835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Students will video-record their teaching twice during the semester.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Video Assignment </a:t>
            </a:r>
            <a:r>
              <a:rPr lang="en-US" sz="2400" dirty="0"/>
              <a:t>downloading directions and due dates in Canvas</a:t>
            </a:r>
          </a:p>
          <a:p>
            <a:r>
              <a:rPr lang="en-US" sz="2400" dirty="0"/>
              <a:t>Instruction may be of large or small group instruction. </a:t>
            </a:r>
          </a:p>
          <a:p>
            <a:r>
              <a:rPr lang="en-US" sz="2400" dirty="0"/>
              <a:t>Videos, instructional plans, and self-reflections must be uploaded to Canvas using </a:t>
            </a:r>
            <a:r>
              <a:rPr lang="en-US" sz="2400" dirty="0" err="1"/>
              <a:t>Yuja</a:t>
            </a:r>
            <a:r>
              <a:rPr lang="en-US" sz="2400" dirty="0"/>
              <a:t>.</a:t>
            </a:r>
          </a:p>
          <a:p>
            <a:r>
              <a:rPr lang="en-US" sz="2400" dirty="0"/>
              <a:t>The university supervisor will be able to view the videos by going into the Canvas site in the assignment folder. </a:t>
            </a:r>
          </a:p>
          <a:p>
            <a:pPr lvl="1"/>
            <a:r>
              <a:rPr lang="en-US" sz="3000" dirty="0">
                <a:solidFill>
                  <a:srgbClr val="FF0000"/>
                </a:solidFill>
              </a:rPr>
              <a:t>Do NOT post these videos on any public site such as YouTube.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1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Student Planning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213514"/>
            <a:ext cx="9621698" cy="545398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Clear, systematic instructional planning is a critical element of Messiah University’s Teacher Education Program.</a:t>
            </a:r>
          </a:p>
          <a:p>
            <a:r>
              <a:rPr lang="en-US" altLang="en-US" sz="2400" dirty="0"/>
              <a:t>Written plans are to follow the 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Messiah University Planning Model </a:t>
            </a:r>
            <a:r>
              <a:rPr lang="en-US" altLang="en-US" sz="2400" dirty="0"/>
              <a:t>(As taught in Instructional Design, Art ,HPE, or Music Curriculum &amp; Unit Instruction courses.)</a:t>
            </a:r>
          </a:p>
          <a:p>
            <a:r>
              <a:rPr lang="en-US" altLang="en-US" sz="2400" dirty="0"/>
              <a:t>The cooperating teacher may provide preliminary plans, teaching materials, curriculum documents, or other relevant resources to assist the student in effective planning.</a:t>
            </a:r>
          </a:p>
          <a:p>
            <a:r>
              <a:rPr lang="en-US" altLang="en-US" sz="2400" dirty="0"/>
              <a:t>The student teacher is to submit plans to the cooperating teacher </a:t>
            </a:r>
            <a:r>
              <a:rPr lang="en-US" altLang="en-US" sz="2400" dirty="0">
                <a:solidFill>
                  <a:srgbClr val="FF0000"/>
                </a:solidFill>
              </a:rPr>
              <a:t>48 hours </a:t>
            </a:r>
            <a:r>
              <a:rPr lang="en-US" altLang="en-US" sz="2400" dirty="0"/>
              <a:t>in advance of teaching. </a:t>
            </a:r>
          </a:p>
          <a:p>
            <a:r>
              <a:rPr lang="en-US" altLang="en-US" sz="2400" dirty="0"/>
              <a:t>If the plans (and related materials) are not submitted in a timely manner or are not satisfactory by the time the student is to teach, the cooperating teacher </a:t>
            </a:r>
            <a:r>
              <a:rPr lang="en-US" altLang="en-US" sz="2400" dirty="0">
                <a:solidFill>
                  <a:srgbClr val="FF0000"/>
                </a:solidFill>
              </a:rPr>
              <a:t>may not </a:t>
            </a:r>
            <a:r>
              <a:rPr lang="en-US" altLang="en-US" sz="2400" dirty="0"/>
              <a:t>allow the student teacher to teach.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1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Goals and Weekly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351129"/>
            <a:ext cx="9621698" cy="4435522"/>
          </a:xfrm>
        </p:spPr>
        <p:txBody>
          <a:bodyPr>
            <a:normAutofit/>
          </a:bodyPr>
          <a:lstStyle/>
          <a:p>
            <a:r>
              <a:rPr lang="en-US" sz="2400" dirty="0"/>
              <a:t>Articulate one goal in each of Danielson’s four domains: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Planning and Preparation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Classroom Environment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Instruction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Professional Responsibilities</a:t>
            </a:r>
          </a:p>
          <a:p>
            <a:r>
              <a:rPr lang="en-US" altLang="en-US" sz="2400" dirty="0"/>
              <a:t>These four goals will remain the 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SAME</a:t>
            </a:r>
            <a:r>
              <a:rPr lang="en-US" altLang="en-US" sz="2400" dirty="0"/>
              <a:t> throughout the semester and will be the outcomes you focus on in your portfolio. Collect artifacts for your portfolio to demonstrate achievement of the four goals.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Goals and Weekly Reflections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257300"/>
            <a:ext cx="9621698" cy="368228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Each week you will reflect on what you did to accomplish the four goals and what evidence you have collected to document your progress. </a:t>
            </a:r>
          </a:p>
          <a:p>
            <a:r>
              <a:rPr lang="en-US" altLang="en-US" sz="2400" dirty="0">
                <a:solidFill>
                  <a:schemeClr val="tx2"/>
                </a:solidFill>
              </a:rPr>
              <a:t>You will then identify what you will do in the coming week to continue to work toward the goals.</a:t>
            </a:r>
          </a:p>
          <a:p>
            <a:pPr lvl="0"/>
            <a:r>
              <a:rPr lang="en-US" sz="2400" dirty="0"/>
              <a:t>Demonstrate agency, intentionality, and proactivity in your own professional development.</a:t>
            </a:r>
          </a:p>
          <a:p>
            <a:pPr lvl="1"/>
            <a:r>
              <a:rPr lang="en-US" sz="2400" dirty="0"/>
              <a:t>What will I do next week to accomplish my goal?</a:t>
            </a:r>
          </a:p>
          <a:p>
            <a:pPr lvl="1"/>
            <a:r>
              <a:rPr lang="en-US" sz="2400" dirty="0"/>
              <a:t>What insight did I gain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dirty="0"/>
              <a:t> how will I use that for my future teaching?</a:t>
            </a:r>
            <a:endParaRPr lang="en-US" altLang="en-US" sz="2400" dirty="0">
              <a:solidFill>
                <a:schemeClr val="tx2"/>
              </a:solidFill>
            </a:endParaRPr>
          </a:p>
          <a:p>
            <a:r>
              <a:rPr lang="en-US" altLang="en-US" sz="2400" dirty="0"/>
              <a:t>In the final week of your Goals and Weekly Reflection assignment, you will complete the Final Reflection Questions.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4939581"/>
            <a:ext cx="8596668" cy="7415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dirty="0"/>
              <a:t>Weekly Schedules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0604" y="5406789"/>
            <a:ext cx="9621698" cy="102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Each week you will complete the weekly schedule assignment so supervisors can plan observations.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9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Guidelines for School 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6"/>
            <a:ext cx="9666816" cy="480848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Students follow the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school district calendar </a:t>
            </a:r>
            <a:r>
              <a:rPr lang="en-US" sz="2600" dirty="0"/>
              <a:t>including attending teacher in-service events.</a:t>
            </a:r>
          </a:p>
          <a:p>
            <a:r>
              <a:rPr lang="en-US" sz="2600" dirty="0"/>
              <a:t>Student teachers should arrive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no later than </a:t>
            </a:r>
            <a:r>
              <a:rPr lang="en-US" sz="2600" dirty="0"/>
              <a:t>when teachers are required to arrive and stay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at least </a:t>
            </a:r>
            <a:r>
              <a:rPr lang="en-US" sz="2600" dirty="0"/>
              <a:t>until teachers are allowed to leave at the end of the day.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Students must carry Driver’s license and printed copies of </a:t>
            </a:r>
            <a:r>
              <a:rPr lang="en-US" sz="2600" b="1" dirty="0"/>
              <a:t>TB result </a:t>
            </a:r>
            <a:r>
              <a:rPr lang="en-US" sz="2600" dirty="0"/>
              <a:t>and </a:t>
            </a:r>
            <a:r>
              <a:rPr lang="en-US" sz="2600" b="1" dirty="0"/>
              <a:t>3 Clearances</a:t>
            </a:r>
            <a:r>
              <a:rPr lang="en-US" sz="2600" dirty="0"/>
              <a:t>: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Criminal Background Check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PA Child Abuse History Clearance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FBI Background Check</a:t>
            </a:r>
          </a:p>
          <a:p>
            <a:r>
              <a:rPr lang="en-US" sz="2600" dirty="0"/>
              <a:t>Be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actively engaged </a:t>
            </a:r>
            <a:r>
              <a:rPr lang="en-US" sz="2600" dirty="0"/>
              <a:t>in classroom activities throughout the semester.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8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Attendance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015474"/>
          </a:xfrm>
        </p:spPr>
        <p:txBody>
          <a:bodyPr>
            <a:normAutofit/>
          </a:bodyPr>
          <a:lstStyle/>
          <a:p>
            <a:r>
              <a:rPr lang="en-US" sz="2400" dirty="0"/>
              <a:t>Student teachers are expected to be in their assigned school/classroom every day that their school/district is in session once they begin full-time student teaching. </a:t>
            </a:r>
            <a:r>
              <a:rPr lang="en-US" sz="2300" dirty="0"/>
              <a:t>(</a:t>
            </a:r>
            <a:r>
              <a:rPr lang="en-US" sz="2300" i="1" dirty="0"/>
              <a:t>In-service and Act 80 days, parent-teacher conferences, open houses, etc. are included</a:t>
            </a:r>
            <a:r>
              <a:rPr lang="en-US" sz="2300" dirty="0"/>
              <a:t>).</a:t>
            </a:r>
          </a:p>
          <a:p>
            <a:r>
              <a:rPr lang="en-US" altLang="en-US" sz="2400" dirty="0"/>
              <a:t>Make-up days will be assigned for absences.  </a:t>
            </a:r>
          </a:p>
          <a:p>
            <a:r>
              <a:rPr lang="en-US" altLang="en-US" sz="2400" dirty="0"/>
              <a:t>Student teachers MAY plan to miss school </a:t>
            </a:r>
            <a:r>
              <a:rPr lang="en-US" altLang="en-US" sz="2400" u="sng" dirty="0"/>
              <a:t>one</a:t>
            </a:r>
            <a:r>
              <a:rPr lang="en-US" altLang="en-US" sz="2400" dirty="0"/>
              <a:t> day for an approved professional event/activity. </a:t>
            </a:r>
          </a:p>
          <a:p>
            <a:r>
              <a:rPr lang="en-US" altLang="en-US" sz="2400" dirty="0"/>
              <a:t>Students will find the absence report form through Falcon Link under Teacher Education Program-Student. </a:t>
            </a:r>
            <a:r>
              <a:rPr lang="en-US" altLang="en-US" sz="2400" i="1" dirty="0"/>
              <a:t>(university supervisors and cooperating teachers will receive the report)</a:t>
            </a:r>
          </a:p>
          <a:p>
            <a:r>
              <a:rPr lang="en-US" altLang="en-US" sz="2400" dirty="0">
                <a:solidFill>
                  <a:srgbClr val="FF0000"/>
                </a:solidFill>
              </a:rPr>
              <a:t>Failure to report absences is a breach of the Academic Integrity Policy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Substitute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01547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After 6 weeks of successful student teaching, students may make a request to TEP to substitute in their school</a:t>
            </a:r>
          </a:p>
          <a:p>
            <a:pPr lvl="1"/>
            <a:r>
              <a:rPr lang="en-US" sz="2200" dirty="0"/>
              <a:t>Submit letter of request via email to Assistant Director of TEP</a:t>
            </a:r>
          </a:p>
          <a:p>
            <a:pPr lvl="1"/>
            <a:r>
              <a:rPr lang="en-US" sz="2200" dirty="0"/>
              <a:t>Include recommendations (short emails) from cooperating teacher, building principal, and university supervisor</a:t>
            </a:r>
          </a:p>
          <a:p>
            <a:pPr lvl="1"/>
            <a:r>
              <a:rPr lang="en-US" sz="2200" dirty="0"/>
              <a:t>Student must apply and be hired through district’s usual process of hiring substitute teachers (apply to school district now if interested)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altLang="en-US" sz="2400" dirty="0"/>
              <a:t>May serve in their current classroom or another classroom in the same building</a:t>
            </a:r>
          </a:p>
          <a:p>
            <a:r>
              <a:rPr lang="en-US" altLang="en-US" sz="2400" dirty="0"/>
              <a:t>May serve a possible total of 10 days as a substitute teacher; additional days would need to be made up at the end of the semester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4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3691641"/>
          </a:xfrm>
        </p:spPr>
        <p:txBody>
          <a:bodyPr>
            <a:normAutofit/>
          </a:bodyPr>
          <a:lstStyle/>
          <a:p>
            <a:r>
              <a:rPr lang="en-US" sz="2400" dirty="0"/>
              <a:t>Certification Meeting will be held during spring semester.</a:t>
            </a:r>
          </a:p>
          <a:p>
            <a:r>
              <a:rPr lang="en-US" altLang="en-US" sz="2400" dirty="0"/>
              <a:t>Certification in another state</a:t>
            </a:r>
          </a:p>
          <a:p>
            <a:pPr lvl="1"/>
            <a:r>
              <a:rPr lang="en-US" altLang="en-US" sz="2200" dirty="0"/>
              <a:t>Look at state requirements NOW in the event that requirements need to be met while student teaching.</a:t>
            </a:r>
          </a:p>
          <a:p>
            <a:pPr lvl="1"/>
            <a:r>
              <a:rPr lang="en-US" altLang="en-US" sz="2200" dirty="0"/>
              <a:t>If you have questions, contact our certification coordinator, Heather Keefer.</a:t>
            </a:r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31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Co-Teaching Training &amp; Pairs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4450244"/>
          </a:xfrm>
        </p:spPr>
        <p:txBody>
          <a:bodyPr>
            <a:normAutofit/>
          </a:bodyPr>
          <a:lstStyle/>
          <a:p>
            <a:r>
              <a:rPr lang="en-US" sz="2400" dirty="0"/>
              <a:t>Required for all student teachers</a:t>
            </a:r>
          </a:p>
          <a:p>
            <a:r>
              <a:rPr lang="en-US" sz="2400" dirty="0"/>
              <a:t>Dress professionally &amp; be prompt</a:t>
            </a:r>
          </a:p>
          <a:p>
            <a:r>
              <a:rPr lang="en-US" altLang="en-US" sz="2400" dirty="0"/>
              <a:t>Some cooperating teachers have been trained and will arrive for the Pairs workshop portion</a:t>
            </a:r>
          </a:p>
          <a:p>
            <a:r>
              <a:rPr lang="en-US" altLang="en-US" sz="2400" dirty="0"/>
              <a:t>Students will work with other professionals, cooperating teachers, and students at their tables </a:t>
            </a:r>
          </a:p>
          <a:p>
            <a:r>
              <a:rPr lang="en-US" altLang="en-US" sz="2400" dirty="0"/>
              <a:t>Actively engage in the training and workshop</a:t>
            </a:r>
          </a:p>
          <a:p>
            <a:r>
              <a:rPr lang="en-US" altLang="en-US" sz="2400" dirty="0"/>
              <a:t>Think and act like an emerging educator</a:t>
            </a:r>
            <a:endParaRPr lang="en-US" altLang="en-US" sz="22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6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6772"/>
            <a:ext cx="8596668" cy="7142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Stages of Concern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1004"/>
            <a:ext cx="9621698" cy="512465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Pre-Teaching</a:t>
            </a:r>
          </a:p>
          <a:p>
            <a:pPr lvl="1"/>
            <a:r>
              <a:rPr lang="en-US" altLang="en-US" sz="2400" dirty="0"/>
              <a:t>Often highly critical of the cooperating teacher</a:t>
            </a:r>
          </a:p>
          <a:p>
            <a:pPr lvl="1"/>
            <a:r>
              <a:rPr lang="en-US" altLang="en-US" sz="2400" dirty="0"/>
              <a:t>Idealism</a:t>
            </a:r>
          </a:p>
          <a:p>
            <a:pPr lvl="1"/>
            <a:r>
              <a:rPr lang="en-US" altLang="en-US" sz="2400" dirty="0"/>
              <a:t>Focused on self as a student, not a teacher</a:t>
            </a:r>
            <a:endParaRPr lang="en-US" sz="2200" dirty="0"/>
          </a:p>
          <a:p>
            <a:r>
              <a:rPr lang="en-US" altLang="en-US" sz="2400" dirty="0"/>
              <a:t>Concerns about Survival</a:t>
            </a:r>
          </a:p>
          <a:p>
            <a:pPr lvl="1"/>
            <a:r>
              <a:rPr lang="en-US" altLang="en-US" sz="2400" dirty="0"/>
              <a:t>Understanding magnitude of the professional requirements</a:t>
            </a:r>
          </a:p>
          <a:p>
            <a:pPr lvl="1"/>
            <a:r>
              <a:rPr lang="en-US" altLang="en-US" sz="2400" dirty="0"/>
              <a:t>Concern about evaluation</a:t>
            </a:r>
            <a:endParaRPr lang="en-US" altLang="en-US" sz="2200" dirty="0"/>
          </a:p>
          <a:p>
            <a:r>
              <a:rPr lang="en-US" altLang="en-US" sz="2400" dirty="0"/>
              <a:t>Teaching Situation Concerns</a:t>
            </a:r>
          </a:p>
          <a:p>
            <a:pPr lvl="1"/>
            <a:r>
              <a:rPr lang="en-US" altLang="en-US" sz="2400" dirty="0"/>
              <a:t>Frustration with limitations of the context</a:t>
            </a:r>
          </a:p>
          <a:p>
            <a:pPr lvl="1"/>
            <a:r>
              <a:rPr lang="en-US" altLang="en-US" sz="2400" dirty="0"/>
              <a:t>Concern about applying methods they learned</a:t>
            </a:r>
            <a:endParaRPr lang="en-US" altLang="en-US" sz="2200" dirty="0"/>
          </a:p>
          <a:p>
            <a:r>
              <a:rPr lang="en-US" altLang="en-US" sz="2400" dirty="0"/>
              <a:t>Concerns about Pupils</a:t>
            </a:r>
          </a:p>
          <a:p>
            <a:pPr lvl="1"/>
            <a:r>
              <a:rPr lang="en-US" altLang="en-US" sz="2400" dirty="0"/>
              <a:t>Awareness of individual needs of learners</a:t>
            </a:r>
          </a:p>
          <a:p>
            <a:pPr lvl="1"/>
            <a:r>
              <a:rPr lang="en-US" altLang="en-US" sz="2400" dirty="0"/>
              <a:t>Concern about broader educational issues</a:t>
            </a:r>
          </a:p>
          <a:p>
            <a:pPr marL="457200" lvl="1" indent="0">
              <a:buNone/>
            </a:pPr>
            <a:endParaRPr lang="en-US" altLang="en-US" sz="2200" dirty="0"/>
          </a:p>
          <a:p>
            <a:pPr lvl="1"/>
            <a:endParaRPr lang="en-US" altLang="en-US" sz="2200" dirty="0"/>
          </a:p>
          <a:p>
            <a:endParaRPr lang="en-US" altLang="en-US" sz="22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56078" y="6325660"/>
            <a:ext cx="7086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400">
                <a:solidFill>
                  <a:srgbClr val="404040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200">
                <a:solidFill>
                  <a:srgbClr val="404040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000">
                <a:solidFill>
                  <a:srgbClr val="404040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600">
                <a:solidFill>
                  <a:srgbClr val="404040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</a:rPr>
              <a:t>Fuller, F.F. (1969) Concerns of Teachers: A Developmental Conceptualization, American Educational Research Journal</a:t>
            </a:r>
          </a:p>
        </p:txBody>
      </p:sp>
    </p:spTree>
    <p:extLst>
      <p:ext uri="{BB962C8B-B14F-4D97-AF65-F5344CB8AC3E}">
        <p14:creationId xmlns:p14="http://schemas.microsoft.com/office/powerpoint/2010/main" val="341097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69" cy="1320800"/>
          </a:xfrm>
        </p:spPr>
        <p:txBody>
          <a:bodyPr/>
          <a:lstStyle/>
          <a:p>
            <a:pPr algn="ctr"/>
            <a:r>
              <a:rPr lang="en-US" dirty="0"/>
              <a:t>Teacher Education Program </a:t>
            </a:r>
            <a:br>
              <a:rPr lang="en-US" dirty="0"/>
            </a:br>
            <a:r>
              <a:rPr lang="en-US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The mission of the Messiah University Teacher Education Program is to develop professional educators who ...</a:t>
            </a:r>
          </a:p>
          <a:p>
            <a:r>
              <a:rPr lang="en-US" sz="2400" dirty="0"/>
              <a:t>facilitate the learning and development of others consistently,</a:t>
            </a:r>
          </a:p>
          <a:p>
            <a:r>
              <a:rPr lang="en-US" sz="2400" dirty="0"/>
              <a:t>reflect on thoughts and actions deliberately,</a:t>
            </a:r>
          </a:p>
          <a:p>
            <a:r>
              <a:rPr lang="en-US" sz="2400" dirty="0"/>
              <a:t>apply essential knowledge effectively,</a:t>
            </a:r>
          </a:p>
          <a:p>
            <a:r>
              <a:rPr lang="en-US" sz="2400" dirty="0"/>
              <a:t>learn continuously,</a:t>
            </a:r>
          </a:p>
          <a:p>
            <a:r>
              <a:rPr lang="en-US" sz="2400" dirty="0"/>
              <a:t>care for people compassionately, and</a:t>
            </a:r>
          </a:p>
          <a:p>
            <a:r>
              <a:rPr lang="en-US" sz="2400" dirty="0"/>
              <a:t>serve God and society faithfully.</a:t>
            </a:r>
          </a:p>
          <a:p>
            <a:endParaRPr lang="en-US" dirty="0">
              <a:hlinkClick r:id="rId3"/>
            </a:endParaRPr>
          </a:p>
          <a:p>
            <a:endParaRPr lang="en-US" dirty="0">
              <a:hlinkClick r:id="rId3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0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274" y="570057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Communication 101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33400" y="1593983"/>
            <a:ext cx="3657600" cy="533400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anose="03070502040507070304" pitchFamily="66" charset="0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Supervisor/Co-op says…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958608" y="1593983"/>
            <a:ext cx="3014662" cy="533400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anose="03070502040507070304" pitchFamily="66" charset="0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Student hears…</a:t>
            </a:r>
          </a:p>
        </p:txBody>
      </p:sp>
      <p:sp>
        <p:nvSpPr>
          <p:cNvPr id="7" name="Rectangle 1"/>
          <p:cNvSpPr txBox="1">
            <a:spLocks/>
          </p:cNvSpPr>
          <p:nvPr/>
        </p:nvSpPr>
        <p:spPr>
          <a:xfrm>
            <a:off x="533400" y="2514600"/>
            <a:ext cx="3965575" cy="395128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Supervisor</a:t>
            </a:r>
            <a:r>
              <a:rPr lang="en-US" altLang="en-US" dirty="0"/>
              <a:t>: You have some important skills to work on.</a:t>
            </a:r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sz="1000" dirty="0"/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Supervisor</a:t>
            </a:r>
            <a:r>
              <a:rPr lang="en-US" altLang="en-US" dirty="0"/>
              <a:t>: Your content knowledge is strong, but you need more thorough plans to help students learn.</a:t>
            </a:r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sz="1000" dirty="0"/>
              <a:t> </a:t>
            </a:r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Cooperating teacher</a:t>
            </a:r>
            <a:r>
              <a:rPr lang="en-US" altLang="en-US" dirty="0"/>
              <a:t>: Maybe you could try incorporating some small group work? </a:t>
            </a:r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dirty="0"/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4855191" y="2514600"/>
            <a:ext cx="3657600" cy="395128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You should never be a teacher.</a:t>
            </a:r>
          </a:p>
          <a:p>
            <a:pPr eaLnBrk="1" hangingPunct="1"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Everything is fine. Don’t change a thing.</a:t>
            </a:r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Nothing you do is good enough. </a:t>
            </a:r>
          </a:p>
        </p:txBody>
      </p:sp>
    </p:spTree>
    <p:extLst>
      <p:ext uri="{BB962C8B-B14F-4D97-AF65-F5344CB8AC3E}">
        <p14:creationId xmlns:p14="http://schemas.microsoft.com/office/powerpoint/2010/main" val="30758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20" y="1344022"/>
            <a:ext cx="8480182" cy="4942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Dos</a:t>
            </a:r>
            <a:r>
              <a:rPr lang="en-US" dirty="0"/>
              <a:t> 								 		</a:t>
            </a:r>
            <a:r>
              <a:rPr lang="en-US" b="1" dirty="0">
                <a:solidFill>
                  <a:srgbClr val="FF0000"/>
                </a:solidFill>
              </a:rPr>
              <a:t>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90795"/>
            <a:ext cx="9621698" cy="3691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72289"/>
            <a:ext cx="4041775" cy="48581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00B050"/>
                </a:solidFill>
              </a:rPr>
              <a:t>Dress like a professional no matter how others dress.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Maintain student confidentiality.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Know your district well.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Exhibit confidence and </a:t>
            </a:r>
            <a:r>
              <a:rPr lang="en-US" altLang="en-US" sz="2000" dirty="0" err="1">
                <a:solidFill>
                  <a:srgbClr val="00B050"/>
                </a:solidFill>
              </a:rPr>
              <a:t>teachability</a:t>
            </a:r>
            <a:r>
              <a:rPr lang="en-US" altLang="en-US" sz="2000" dirty="0">
                <a:solidFill>
                  <a:srgbClr val="00B050"/>
                </a:solidFill>
              </a:rPr>
              <a:t>. 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Develop rapport with other professionals in the building.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Be resourceful.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Think like an emerging professional with growth mindset.</a:t>
            </a:r>
          </a:p>
          <a:p>
            <a:endParaRPr lang="en-US" alt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232227" y="1838319"/>
            <a:ext cx="4041775" cy="442802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</a:rPr>
              <a:t>Tell your cooperating teacher that you’re not sure you want to be a teacher.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Even consider a personal relationship with a student– EVER.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Use your cell phone or complete homework during the school day.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Complain about your workload, your students, your university, your cooperating teacher…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C1ADC6-61B8-DB4B-5C75-12A6750472C8}"/>
              </a:ext>
            </a:extLst>
          </p:cNvPr>
          <p:cNvSpPr txBox="1"/>
          <p:nvPr/>
        </p:nvSpPr>
        <p:spPr>
          <a:xfrm>
            <a:off x="793820" y="763674"/>
            <a:ext cx="8400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Professionalism</a:t>
            </a:r>
          </a:p>
        </p:txBody>
      </p:sp>
    </p:spTree>
    <p:extLst>
      <p:ext uri="{BB962C8B-B14F-4D97-AF65-F5344CB8AC3E}">
        <p14:creationId xmlns:p14="http://schemas.microsoft.com/office/powerpoint/2010/main" val="369088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646"/>
            <a:ext cx="8596668" cy="65964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Canvas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96288"/>
            <a:ext cx="9621698" cy="5261134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Home – Syllabus</a:t>
            </a:r>
          </a:p>
          <a:p>
            <a:r>
              <a:rPr lang="en-US" sz="2400" dirty="0"/>
              <a:t>Modules – Important Documents!</a:t>
            </a:r>
          </a:p>
          <a:p>
            <a:r>
              <a:rPr lang="en-US" sz="2400" dirty="0"/>
              <a:t>Announcements</a:t>
            </a:r>
          </a:p>
          <a:p>
            <a:r>
              <a:rPr lang="en-US" sz="2400" dirty="0"/>
              <a:t>Assignments</a:t>
            </a:r>
          </a:p>
          <a:p>
            <a:pPr lvl="1"/>
            <a:r>
              <a:rPr lang="en-US" altLang="en-US" sz="2400" dirty="0"/>
              <a:t>TEP Website Quiz</a:t>
            </a:r>
          </a:p>
          <a:p>
            <a:pPr lvl="1"/>
            <a:r>
              <a:rPr lang="en-US" altLang="en-US" sz="2400" dirty="0"/>
              <a:t>Midterm Evaluation</a:t>
            </a:r>
          </a:p>
          <a:p>
            <a:pPr lvl="1"/>
            <a:r>
              <a:rPr lang="en-US" altLang="en-US" sz="2400" dirty="0"/>
              <a:t>Resume</a:t>
            </a:r>
          </a:p>
          <a:p>
            <a:pPr lvl="1"/>
            <a:r>
              <a:rPr lang="en-US" altLang="en-US" sz="2400" dirty="0"/>
              <a:t>Final Reflection Questions and ELI Career Application **</a:t>
            </a:r>
          </a:p>
          <a:p>
            <a:pPr lvl="1"/>
            <a:r>
              <a:rPr lang="en-US" altLang="en-US" sz="2400" dirty="0"/>
              <a:t>Final Evaluation</a:t>
            </a:r>
          </a:p>
          <a:p>
            <a:pPr lvl="1"/>
            <a:r>
              <a:rPr lang="en-US" altLang="en-US" sz="2400"/>
              <a:t>Surveys</a:t>
            </a:r>
            <a:endParaRPr lang="en-US" altLang="en-US" sz="2400" dirty="0"/>
          </a:p>
          <a:p>
            <a:pPr lvl="1"/>
            <a:r>
              <a:rPr lang="en-US" altLang="en-US" sz="2400" dirty="0"/>
              <a:t>Weekly Goals and Reflections</a:t>
            </a:r>
          </a:p>
          <a:p>
            <a:pPr lvl="1"/>
            <a:r>
              <a:rPr lang="en-US" altLang="en-US" sz="2400" dirty="0"/>
              <a:t>Weekly Schedules</a:t>
            </a:r>
          </a:p>
          <a:p>
            <a:pPr lvl="1"/>
            <a:r>
              <a:rPr lang="en-US" altLang="en-US" sz="2400" dirty="0"/>
              <a:t>Video Assignments</a:t>
            </a:r>
            <a:endParaRPr lang="en-US" sz="2400" dirty="0"/>
          </a:p>
          <a:p>
            <a:r>
              <a:rPr lang="en-US" sz="2400" dirty="0"/>
              <a:t>Additional Video Observations **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94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to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1209"/>
            <a:ext cx="9304064" cy="241079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2400" dirty="0"/>
              <a:t>Questions about this field experience can be directed to the university supervisor and/or the Assistant Director of TEP,</a:t>
            </a:r>
          </a:p>
          <a:p>
            <a:pPr marL="0" indent="0" algn="ctr">
              <a:buNone/>
              <a:defRPr/>
            </a:pPr>
            <a:r>
              <a:rPr lang="en-US" sz="2400" dirty="0"/>
              <a:t>Julie McGill</a:t>
            </a:r>
          </a:p>
          <a:p>
            <a:pPr marL="0" indent="0" algn="ctr">
              <a:buNone/>
              <a:defRPr/>
            </a:pPr>
            <a:r>
              <a:rPr lang="en-US" sz="2400" dirty="0"/>
              <a:t> </a:t>
            </a:r>
            <a:r>
              <a:rPr lang="en-US" sz="2400" dirty="0">
                <a:hlinkClick r:id="rId3"/>
              </a:rPr>
              <a:t>jmcgill@messiah.edu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715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Paperwork and Supervisor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1209"/>
            <a:ext cx="9304064" cy="362544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/>
              <a:t>Paperwork</a:t>
            </a:r>
          </a:p>
          <a:p>
            <a:r>
              <a:rPr lang="en-US" sz="2400" dirty="0"/>
              <a:t>Act 24 Form</a:t>
            </a:r>
          </a:p>
          <a:p>
            <a:r>
              <a:rPr lang="en-US" sz="2400" dirty="0"/>
              <a:t>Screening Form – TB/Clearances</a:t>
            </a:r>
          </a:p>
          <a:p>
            <a:r>
              <a:rPr lang="en-US" sz="2400" dirty="0"/>
              <a:t>Intended Activities Form</a:t>
            </a:r>
          </a:p>
          <a:p>
            <a:r>
              <a:rPr lang="en-US" sz="2400" dirty="0"/>
              <a:t>Messiah University Off-Campus Experience Form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Supervisor Connection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001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147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Fear and the Power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800" dirty="0"/>
              <a:t>“My own fear is matched by the fear within my students… When my students’ fears mix with mine, fear multiples geometrically– and education is paralyzed.” (Palmer, 2007, p. 37)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There is no fear in love. But perfect love drives out fear, because fear has to do with punishment. </a:t>
            </a:r>
          </a:p>
          <a:p>
            <a:pPr marL="0" indent="0">
              <a:buNone/>
            </a:pPr>
            <a:r>
              <a:rPr lang="en-US" altLang="en-US" sz="2800" dirty="0"/>
              <a:t>1 John 4:18 (NIV)</a:t>
            </a:r>
          </a:p>
        </p:txBody>
      </p:sp>
    </p:spTree>
    <p:extLst>
      <p:ext uri="{BB962C8B-B14F-4D97-AF65-F5344CB8AC3E}">
        <p14:creationId xmlns:p14="http://schemas.microsoft.com/office/powerpoint/2010/main" val="375003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detailed information about the Professional Semester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/>
          </a:bodyPr>
          <a:lstStyle/>
          <a:p>
            <a:r>
              <a:rPr lang="en-US" sz="2400" dirty="0"/>
              <a:t>Canvas</a:t>
            </a:r>
          </a:p>
          <a:p>
            <a:r>
              <a:rPr lang="en-US" sz="2400" dirty="0"/>
              <a:t>Teacher Education Program website</a:t>
            </a:r>
          </a:p>
          <a:p>
            <a:r>
              <a:rPr lang="en-US" sz="2400" dirty="0"/>
              <a:t>Professional Semester Handbook</a:t>
            </a:r>
          </a:p>
          <a:p>
            <a:r>
              <a:rPr lang="en-US" sz="2400" dirty="0"/>
              <a:t>University Supervisor</a:t>
            </a:r>
          </a:p>
          <a:p>
            <a:r>
              <a:rPr lang="en-US" sz="2400" dirty="0"/>
              <a:t>Assistant Director of TEP</a:t>
            </a:r>
          </a:p>
          <a:p>
            <a:pPr lvl="1"/>
            <a:r>
              <a:rPr lang="en-US" altLang="en-US" sz="2400" dirty="0"/>
              <a:t>You are responsible for this information. Please be resourceful if you or your cooperating teacher needs information. Avoid saying that you don’t know what to do. 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Find out!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817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for the Professional Semester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Students have completed </a:t>
            </a:r>
            <a:r>
              <a:rPr lang="en-US" altLang="en-US" sz="2400" dirty="0"/>
              <a:t>at least two school-based field experiences prior to student teaching.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altLang="en-US" sz="2400" dirty="0"/>
              <a:t>Students have completed all the coursework in the Professional Core.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Students are completing complementary assignments in a Professional Issues course and in some majors a content pedagogy and/or seminar course.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769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Supervision Requirements: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Cooperating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Ongoing informal verbal feedback to the student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teaching observations (large or small group) with written feedback on the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Performance Observation Report </a:t>
            </a:r>
            <a:r>
              <a:rPr lang="en-US" sz="2400" dirty="0"/>
              <a:t>form.</a:t>
            </a:r>
          </a:p>
          <a:p>
            <a:pPr lvl="1"/>
            <a:r>
              <a:rPr lang="en-US" sz="1900" b="1" dirty="0"/>
              <a:t>Email completed form to student, university supervisor and assistant director (jmcgill@messiah.edu) within 24 hours of observation.</a:t>
            </a:r>
          </a:p>
          <a:p>
            <a:r>
              <a:rPr lang="en-US" sz="2400" dirty="0"/>
              <a:t>Input into the Messiah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Midterm Evaluation </a:t>
            </a:r>
            <a:r>
              <a:rPr lang="en-US" sz="2400" dirty="0"/>
              <a:t>(three-way conference with student teacher and university supervisor) and Messiah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Final Evaluation </a:t>
            </a:r>
            <a:r>
              <a:rPr lang="en-US" sz="2400" dirty="0"/>
              <a:t>of the student teacher</a:t>
            </a:r>
          </a:p>
          <a:p>
            <a:r>
              <a:rPr lang="en-US" sz="2400" dirty="0"/>
              <a:t>Documentation and timely communication of concerns to the university supervisor</a:t>
            </a:r>
          </a:p>
          <a:p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92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39" y="145576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Supervision Requirements: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University 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94" y="1333041"/>
            <a:ext cx="9864242" cy="516691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Mark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Reflections using the rubric and comment in Canvas</a:t>
            </a:r>
          </a:p>
          <a:p>
            <a:r>
              <a:rPr lang="en-US" sz="2400" dirty="0"/>
              <a:t>Mark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schedules as Complete or Incomplete and comment in Canvas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Five (5)</a:t>
            </a:r>
            <a:r>
              <a:rPr lang="en-US" sz="2400" dirty="0"/>
              <a:t> live teaching observations with written feedback on the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Performance Observation Report </a:t>
            </a:r>
            <a:r>
              <a:rPr lang="en-US" sz="2400" dirty="0"/>
              <a:t>form and conference with student </a:t>
            </a:r>
          </a:p>
          <a:p>
            <a:pPr lvl="1"/>
            <a:r>
              <a:rPr lang="en-US" sz="1900" b="1" dirty="0"/>
              <a:t>Email completed form to student, cooperating teacher, and assistant director (jmcgill@messiah.edu) within 24 hours of observation.</a:t>
            </a:r>
          </a:p>
          <a:p>
            <a:r>
              <a:rPr lang="en-US" sz="2400" dirty="0"/>
              <a:t>Conference with student after complete of Video Assignment (2 Videos)</a:t>
            </a:r>
          </a:p>
          <a:p>
            <a:r>
              <a:rPr lang="en-US" sz="2400" dirty="0"/>
              <a:t>Mark Resume as Complete or Incomplete in Canvas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Midterm Evaluations </a:t>
            </a:r>
          </a:p>
          <a:p>
            <a:pPr lvl="1"/>
            <a:r>
              <a:rPr lang="en-US" sz="2200" dirty="0"/>
              <a:t>Complete Messiah Midterm with input from student teacher and cooperating teacher (three-way conference with student teacher and university supervisor) of the student teacher</a:t>
            </a:r>
          </a:p>
          <a:p>
            <a:pPr lvl="1"/>
            <a:r>
              <a:rPr lang="en-US" sz="2200" dirty="0"/>
              <a:t>Complete PDE 430 Midterm</a:t>
            </a:r>
          </a:p>
          <a:p>
            <a:pPr lvl="1"/>
            <a:r>
              <a:rPr lang="en-US" sz="2200" dirty="0"/>
              <a:t>Submit forms via Falcon Link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Final Evaluations  </a:t>
            </a:r>
          </a:p>
          <a:p>
            <a:pPr lvl="1"/>
            <a:r>
              <a:rPr lang="en-US" sz="2200" dirty="0"/>
              <a:t>Complete Messiah Final with input from cooperating teacher</a:t>
            </a:r>
          </a:p>
          <a:p>
            <a:pPr lvl="1"/>
            <a:r>
              <a:rPr lang="en-US" sz="2200" dirty="0"/>
              <a:t>Complete PDE 430 Final</a:t>
            </a:r>
          </a:p>
          <a:p>
            <a:pPr lvl="1"/>
            <a:r>
              <a:rPr lang="en-US" sz="2200" dirty="0"/>
              <a:t>Submit forms via Falcon Link</a:t>
            </a:r>
          </a:p>
          <a:p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386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/>
          <a:lstStyle/>
          <a:p>
            <a:pPr algn="ctr"/>
            <a:r>
              <a:rPr lang="en-US" dirty="0"/>
              <a:t>Midterm and Final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18226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Messiah University Evaluation Form is to be completed and signed electronically by the university supervisor with input from the cooperating teacher.</a:t>
            </a:r>
          </a:p>
          <a:p>
            <a:r>
              <a:rPr lang="en-US" sz="2400" dirty="0"/>
              <a:t>The PDE 430 Form is to be completed by the university supervisor.</a:t>
            </a:r>
          </a:p>
          <a:p>
            <a:r>
              <a:rPr lang="en-US" sz="2400" dirty="0"/>
              <a:t>The university supervisor will conference with the student teacher to explain the final evaluations and remind the student of the need for electronic signature.</a:t>
            </a:r>
          </a:p>
          <a:p>
            <a:r>
              <a:rPr lang="en-US" sz="2400" dirty="0"/>
              <a:t>Both evaluation forms are automatically submitted to </a:t>
            </a:r>
            <a:r>
              <a:rPr lang="en-US" sz="2400"/>
              <a:t>the TEP </a:t>
            </a:r>
            <a:r>
              <a:rPr lang="en-US" sz="2400" dirty="0"/>
              <a:t>Office for approval once all parties have provided electronic signatures.</a:t>
            </a:r>
          </a:p>
          <a:p>
            <a:r>
              <a:rPr lang="en-US" sz="2400" dirty="0"/>
              <a:t>Both final evaluation forms will be available to the student through Falcon Link after TEP Office review at the end of the semester.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Live Performance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182264"/>
          </a:xfrm>
        </p:spPr>
        <p:txBody>
          <a:bodyPr>
            <a:normAutofit/>
          </a:bodyPr>
          <a:lstStyle/>
          <a:p>
            <a:r>
              <a:rPr lang="en-US" sz="2400" dirty="0"/>
              <a:t>Ideally, the university supervisor and cooperating teacher are observing the student teacher doing some whole group instruction.</a:t>
            </a:r>
          </a:p>
          <a:p>
            <a:r>
              <a:rPr lang="en-US" sz="2400" dirty="0"/>
              <a:t>The dates of the live observations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may or may not </a:t>
            </a:r>
            <a:r>
              <a:rPr lang="en-US" sz="2400" dirty="0"/>
              <a:t>be announced to the student teacher.</a:t>
            </a:r>
          </a:p>
          <a:p>
            <a:r>
              <a:rPr lang="en-US" sz="2400" dirty="0"/>
              <a:t>Soon after the live observation the university supervisor/ cooperating teacher will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conference </a:t>
            </a:r>
            <a:r>
              <a:rPr lang="en-US" sz="2400" dirty="0"/>
              <a:t>with the student and review the observation form.</a:t>
            </a:r>
          </a:p>
          <a:p>
            <a:r>
              <a:rPr lang="en-US" sz="2400" dirty="0"/>
              <a:t>A copy of the student teacher’s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written instructional plan </a:t>
            </a:r>
            <a:r>
              <a:rPr lang="en-US" sz="2400" dirty="0"/>
              <a:t>must be available for the university supervisor to review at the time of the observation.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10546</TotalTime>
  <Words>1923</Words>
  <Application>Microsoft Office PowerPoint</Application>
  <PresentationFormat>Widescreen</PresentationFormat>
  <Paragraphs>253</Paragraphs>
  <Slides>24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Rage Italic</vt:lpstr>
      <vt:lpstr>Times New Roman</vt:lpstr>
      <vt:lpstr>Trebuchet MS</vt:lpstr>
      <vt:lpstr>Wingdings 3</vt:lpstr>
      <vt:lpstr>Facet</vt:lpstr>
      <vt:lpstr>PowerPoint Presentation</vt:lpstr>
      <vt:lpstr>Teacher Education Program  Mission Statement</vt:lpstr>
      <vt:lpstr>Fear and the Power Relationships</vt:lpstr>
      <vt:lpstr>Finding detailed information about the Professional Semester</vt:lpstr>
      <vt:lpstr>Background for the Professional Semester</vt:lpstr>
      <vt:lpstr>Supervision Requirements: Cooperating Teacher</vt:lpstr>
      <vt:lpstr>Supervision Requirements: University Supervisor</vt:lpstr>
      <vt:lpstr>Midterm and Final Evaluation</vt:lpstr>
      <vt:lpstr>Guidelines for Live Performance Observations</vt:lpstr>
      <vt:lpstr>Guidelines for Student Self-Monitoring Video Assignment</vt:lpstr>
      <vt:lpstr>Student Planning Expectations</vt:lpstr>
      <vt:lpstr>Goals and Weekly Reflections</vt:lpstr>
      <vt:lpstr>Goals and Weekly Reflections (cont.)</vt:lpstr>
      <vt:lpstr>Guidelines for School Attendance</vt:lpstr>
      <vt:lpstr>Attendance Expectations</vt:lpstr>
      <vt:lpstr>Substitute Policy</vt:lpstr>
      <vt:lpstr>Certification</vt:lpstr>
      <vt:lpstr>Co-Teaching Training &amp; Pairs Workshop</vt:lpstr>
      <vt:lpstr>Stages of Concern</vt:lpstr>
      <vt:lpstr>Communication 101</vt:lpstr>
      <vt:lpstr>Dos            Don’ts</vt:lpstr>
      <vt:lpstr>Canvas</vt:lpstr>
      <vt:lpstr>Who to Contact</vt:lpstr>
      <vt:lpstr>Paperwork and Supervisor Connection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Fisler, Jennifer</dc:creator>
  <cp:lastModifiedBy>McGill, Julie</cp:lastModifiedBy>
  <cp:revision>58</cp:revision>
  <dcterms:created xsi:type="dcterms:W3CDTF">2020-07-14T14:54:18Z</dcterms:created>
  <dcterms:modified xsi:type="dcterms:W3CDTF">2025-07-07T18:42:02Z</dcterms:modified>
</cp:coreProperties>
</file>